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65" r:id="rId20"/>
  </p:sldIdLst>
  <p:sldSz cx="9144000" cy="5143500" type="screen16x9"/>
  <p:notesSz cx="6858000" cy="9144000"/>
  <p:embeddedFontLst>
    <p:embeddedFont>
      <p:font typeface="Abadi MT Condensed Light" panose="020B0306030101010103" pitchFamily="34" charset="77"/>
      <p:regular r:id="rId22"/>
    </p:embeddedFont>
    <p:embeddedFont>
      <p:font typeface="Caveat" pitchFamily="2" charset="0"/>
      <p:regular r:id="rId23"/>
      <p:bold r:id="rId24"/>
    </p:embeddedFont>
    <p:embeddedFont>
      <p:font typeface="Economica" panose="02000506040000020004" pitchFamily="2" charset="77"/>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3"/>
    <p:restoredTop sz="94719"/>
  </p:normalViewPr>
  <p:slideViewPr>
    <p:cSldViewPr snapToGrid="0">
      <p:cViewPr varScale="1">
        <p:scale>
          <a:sx n="202" d="100"/>
          <a:sy n="202" d="100"/>
        </p:scale>
        <p:origin x="864"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sz="1400" dirty="0"/>
              <a:t>Illustratørbiten:</a:t>
            </a:r>
            <a:endParaRPr sz="1400" dirty="0"/>
          </a:p>
          <a:p>
            <a:pPr marL="457200" lvl="0" indent="-317500" algn="l" rtl="0">
              <a:spcBef>
                <a:spcPts val="0"/>
              </a:spcBef>
              <a:spcAft>
                <a:spcPts val="0"/>
              </a:spcAft>
              <a:buSzPts val="1400"/>
              <a:buChar char="-"/>
            </a:pPr>
            <a:r>
              <a:rPr lang="no" sz="1400" dirty="0"/>
              <a:t>Ikke noe trivelig tema, men meget viktig</a:t>
            </a:r>
            <a:endParaRPr sz="1400" dirty="0"/>
          </a:p>
          <a:p>
            <a:pPr marL="457200" lvl="0" indent="-317500" algn="l" rtl="0">
              <a:spcBef>
                <a:spcPts val="0"/>
              </a:spcBef>
              <a:spcAft>
                <a:spcPts val="0"/>
              </a:spcAft>
              <a:buSzPts val="1400"/>
              <a:buChar char="-"/>
            </a:pPr>
            <a:r>
              <a:rPr lang="no" sz="1400" dirty="0"/>
              <a:t>Trengte ikke gjøre stort til research da man sitter på et helt liv av erfaring av å være annerledes.</a:t>
            </a:r>
            <a:endParaRPr sz="1400" dirty="0"/>
          </a:p>
          <a:p>
            <a:pPr marL="457200" lvl="0" indent="-317500" algn="l" rtl="0">
              <a:spcBef>
                <a:spcPts val="0"/>
              </a:spcBef>
              <a:spcAft>
                <a:spcPts val="0"/>
              </a:spcAft>
              <a:buSzPts val="1400"/>
              <a:buChar char="-"/>
            </a:pPr>
            <a:r>
              <a:rPr lang="no" sz="1400" dirty="0"/>
              <a:t>Samiske stemmen, min opplevelse av hverdagsrasismen, mitt perspektiv - som jeg håper at flere samer kjenner seg igjen i. Samtidig som jeg ønsker å nå ut til alle. En liten øyeåpner til majoritetsbefolkningen. </a:t>
            </a:r>
            <a:endParaRPr sz="1400" dirty="0"/>
          </a:p>
          <a:p>
            <a:pPr marL="457200" lvl="0" indent="-317500" algn="l" rtl="0">
              <a:spcBef>
                <a:spcPts val="0"/>
              </a:spcBef>
              <a:spcAft>
                <a:spcPts val="0"/>
              </a:spcAft>
              <a:buSzPts val="1400"/>
              <a:buChar char="-"/>
            </a:pPr>
            <a:r>
              <a:rPr lang="no" sz="1400" dirty="0"/>
              <a:t>Leken stil/strek, men med et alvorlig tema</a:t>
            </a:r>
            <a:endParaRPr sz="1400" dirty="0"/>
          </a:p>
          <a:p>
            <a:pPr marL="457200" lvl="0" indent="-317500" algn="l" rtl="0">
              <a:spcBef>
                <a:spcPts val="0"/>
              </a:spcBef>
              <a:spcAft>
                <a:spcPts val="0"/>
              </a:spcAft>
              <a:buSzPts val="1400"/>
              <a:buChar char="-"/>
            </a:pPr>
            <a:r>
              <a:rPr lang="no" sz="1400" dirty="0"/>
              <a:t>Det som er så fint med illustrasjoner er at jeg kan snakke til alle, uansett bakgrunn. Og at jeg får bruk for hjertespråket mitt i voksen alder. </a:t>
            </a:r>
            <a:endParaRPr sz="1400" dirty="0"/>
          </a:p>
          <a:p>
            <a:pPr marL="457200" lvl="0" indent="-298450" algn="l" rtl="0">
              <a:spcBef>
                <a:spcPts val="0"/>
              </a:spcBef>
              <a:spcAft>
                <a:spcPts val="0"/>
              </a:spcAft>
              <a:buSzPts val="1100"/>
              <a:buChar char="-"/>
            </a:pPr>
            <a:r>
              <a:rPr lang="no" sz="1400" dirty="0"/>
              <a:t>Takk</a:t>
            </a:r>
            <a:r>
              <a:rPr lang="no" dirty="0"/>
              <a:t>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9913122d9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9913122d9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sz="1400" dirty="0"/>
              <a:t>Avslutning - friidrett Marte Langnes</a:t>
            </a:r>
            <a:endParaRPr sz="1400" dirty="0"/>
          </a:p>
          <a:p>
            <a:pPr marL="0" lvl="0" indent="0" algn="l" rtl="0">
              <a:spcBef>
                <a:spcPts val="0"/>
              </a:spcBef>
              <a:spcAft>
                <a:spcPts val="0"/>
              </a:spcAft>
              <a:buNone/>
            </a:pPr>
            <a:r>
              <a:rPr lang="no" sz="1400" dirty="0"/>
              <a:t>Ett ben å stå på.</a:t>
            </a:r>
            <a:endParaRPr sz="1400" dirty="0"/>
          </a:p>
          <a:p>
            <a:pPr marL="0" lvl="0" indent="0" algn="l" rtl="0">
              <a:spcBef>
                <a:spcPts val="0"/>
              </a:spcBef>
              <a:spcAft>
                <a:spcPts val="0"/>
              </a:spcAft>
              <a:buNone/>
            </a:pPr>
            <a:r>
              <a:rPr lang="no" sz="1400" dirty="0"/>
              <a:t>Mine har fått 2. </a:t>
            </a:r>
            <a:endParaRPr sz="1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546be5b89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546be5b8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sz="1400" dirty="0">
                <a:solidFill>
                  <a:schemeClr val="dk1"/>
                </a:solidFill>
              </a:rPr>
              <a:t>En kommentar. En vits. Fingre som peker og stemmer som hvisker. Et blikk, en rygg som snur seg bort. Summen av alle disse hendelsene gjør at du ikke føler deg som en del av andre. Jevnlige kommentarer, hendelser eller opplevelser som understreker at du er annerledes. Du er ikke en del av et vi. Du hører ikke til, fordi du tilhører noen andre. Kommentarer og hendelser som dette er ikke nødvendigvis tenkt som noe som skal såre eller skade andre. Likevel er dette former for rasisme - </a:t>
            </a:r>
            <a:r>
              <a:rPr lang="no" sz="1400" b="1" dirty="0">
                <a:solidFill>
                  <a:schemeClr val="dk1"/>
                </a:solidFill>
              </a:rPr>
              <a:t>hverdagsrasisme.</a:t>
            </a:r>
            <a:r>
              <a:rPr lang="no" sz="1400" dirty="0">
                <a:solidFill>
                  <a:schemeClr val="dk1"/>
                </a:solidFill>
              </a:rPr>
              <a:t> </a:t>
            </a:r>
            <a:endParaRPr sz="14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no" sz="1400" dirty="0">
                <a:solidFill>
                  <a:schemeClr val="dk1"/>
                </a:solidFill>
              </a:rPr>
              <a:t>Hverdagsrasismen kan være et kompliment, et ønske om å lage god stemning eller et forsøk på å inkludere. For mange samer er hendelser som dette en del av hverdagen. </a:t>
            </a:r>
            <a:endParaRPr sz="14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9546be5b89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9546be5b89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o" sz="1400" dirty="0">
                <a:solidFill>
                  <a:schemeClr val="dk1"/>
                </a:solidFill>
              </a:rPr>
              <a:t>Hverdagsrasisme er gjerne en stille, subtil eller sofistikert rasisme. Likevel har alle former for rasisme til felles at den bunner i fordommer som har vart og utviklet seg gjennom mange, mange år. Fordommer mot samer stammer fra en tid hvor vi ble sett på som en egen etnisk rase av ulærde naturfolk. Dagens rasisme mot samer bygger på fordommer og usannheter om at vi har bestemte kjennetegn og egenskaper som er medfødt og uforanderlige. Synet på oss som tilbakestående, dumme, og åndssvake naturfolk lå til grunn for fornorskningspolitikken som systematisk stigmatiserte vårt språk, kultur og levemåte. Målet med stigmatiseringen var å bygge nasjonen Norge til et homogent samfunn: ett folk, en nasjon, ett språk.</a:t>
            </a:r>
            <a:endParaRPr sz="14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800" dirty="0">
              <a:solidFill>
                <a:schemeClr val="dk1"/>
              </a:solidFill>
              <a:latin typeface="Economica"/>
              <a:ea typeface="Economica"/>
              <a:cs typeface="Economica"/>
              <a:sym typeface="Economica"/>
            </a:endParaRPr>
          </a:p>
          <a:p>
            <a:pPr marL="0" lvl="0" indent="0" algn="l" rtl="0">
              <a:spcBef>
                <a:spcPts val="120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9546be5b89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9546be5b8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sz="1400">
                <a:solidFill>
                  <a:schemeClr val="dk1"/>
                </a:solidFill>
              </a:rPr>
              <a:t>Datidens majoritetsoppfatning av samer som mindreverdig og dumme har skapt kollektive, historiske traumer som også dagens unge kan slite med å håndtere, da fornorskningen førte til stor skam over eget språk, kultur og identitet. Når de samme fordommene blir brukt i dagens rasistiske vitser, ord og uttrykk, er dette en påminnelse om hva forfedrene opplevde i denne perioden.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9546be5b89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9546be5b8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o" sz="1400">
                <a:solidFill>
                  <a:schemeClr val="dk1"/>
                </a:solidFill>
              </a:rPr>
              <a:t>I dag rapporterer norske samer at de i langt større grad enn befolkningen for øvrig opplever hets og rasisme. Dette viser at kampen mot rasisme og diskriminering ikke er over.</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546be5b89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9546be5b89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o" sz="1400">
                <a:solidFill>
                  <a:schemeClr val="dk1"/>
                </a:solidFill>
              </a:rPr>
              <a:t>Rasisme oppstår på bakgrunn av fordommer og uvitenhet. Summen av små og - for mange - hverdagslige hendelser kan føre til nedsatt psykisk helse, usikkerhet om egen identitet og tilhørighet. Er jeg same eller er jeg norsk? Kan jeg være begge deler?</a:t>
            </a:r>
            <a:endParaRPr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9546be5b89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9546be5b89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o" sz="1400">
                <a:solidFill>
                  <a:schemeClr val="dk1"/>
                </a:solidFill>
              </a:rPr>
              <a:t> Rasismens belastning kommer i tillegg til de historiske ettervirkningene av fornorskningspolitikken, som mange år etter fortsatt sender negativ gjenklang inn i mange unge samers liv i dag. </a:t>
            </a:r>
            <a:endParaRPr sz="13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963676f24d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963676f24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o" sz="1400">
                <a:solidFill>
                  <a:schemeClr val="dk1"/>
                </a:solidFill>
              </a:rPr>
              <a:t>Som medmennesker i et samfunn har vi alle et ansvar for å få bukt med fordommer og rasisme mot samer. Kan du overhøre en vits om samer? Hva sier du til dem som snakker om samer på en nedsettende måte? Hvordan møter du samer i ditt arbeid? Forstår du hvilken rolle historien spiller for hvordan enkelte kommentarer kan oppfattes? Eller syns du det er greit med: Hvor mange rein har du? Hvorfor tar dere ikke utdanning? Du er høy til å være same. Hvorfor blir dere så lett krenka? Lappjævel. Jævla same. </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963676f24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963676f24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sz="1400"/>
              <a:t>Når vil du sette en stopper for det? Og hvordan? </a:t>
            </a: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336774" y="1449534"/>
            <a:ext cx="2470448" cy="3330801"/>
          </a:xfrm>
          <a:prstGeom prst="rect">
            <a:avLst/>
          </a:prstGeom>
          <a:noFill/>
          <a:ln>
            <a:noFill/>
          </a:ln>
        </p:spPr>
      </p:pic>
      <p:sp>
        <p:nvSpPr>
          <p:cNvPr id="56" name="Google Shape;56;p13"/>
          <p:cNvSpPr txBox="1"/>
          <p:nvPr/>
        </p:nvSpPr>
        <p:spPr>
          <a:xfrm>
            <a:off x="1946700" y="267632"/>
            <a:ext cx="7019100" cy="11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 sz="4800" dirty="0">
                <a:latin typeface="Economica"/>
                <a:ea typeface="Economica"/>
                <a:cs typeface="Economica"/>
                <a:sym typeface="Economica"/>
              </a:rPr>
              <a:t>Hvorfor er du så hjulbeint?</a:t>
            </a:r>
            <a:endParaRPr sz="4800" dirty="0">
              <a:latin typeface="Economica"/>
              <a:ea typeface="Economica"/>
              <a:cs typeface="Economica"/>
              <a:sym typeface="Economic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4E2BE8-0F8D-E342-D8A1-2E02D303AEB8}"/>
              </a:ext>
            </a:extLst>
          </p:cNvPr>
          <p:cNvSpPr>
            <a:spLocks noGrp="1"/>
          </p:cNvSpPr>
          <p:nvPr>
            <p:ph type="title"/>
          </p:nvPr>
        </p:nvSpPr>
        <p:spPr/>
        <p:txBody>
          <a:bodyPr>
            <a:normAutofit fontScale="90000"/>
          </a:bodyPr>
          <a:lstStyle/>
          <a:p>
            <a:r>
              <a:rPr lang="nb-NO" dirty="0">
                <a:latin typeface="Calibri" panose="020F0502020204030204" pitchFamily="34" charset="0"/>
                <a:cs typeface="Calibri" panose="020F0502020204030204" pitchFamily="34" charset="0"/>
              </a:rPr>
              <a:t>                    Rasismens koreografi av Patricia </a:t>
            </a:r>
            <a:r>
              <a:rPr lang="nb-NO" dirty="0" err="1">
                <a:latin typeface="Calibri" panose="020F0502020204030204" pitchFamily="34" charset="0"/>
                <a:cs typeface="Calibri" panose="020F0502020204030204" pitchFamily="34" charset="0"/>
              </a:rPr>
              <a:t>Fjellgren</a:t>
            </a:r>
            <a:br>
              <a:rPr lang="nb-NO" dirty="0">
                <a:latin typeface="Abadi MT Condensed Light" panose="020B0306030101010103" pitchFamily="34" charset="77"/>
              </a:rPr>
            </a:br>
            <a:endParaRPr lang="nb-NO" dirty="0">
              <a:latin typeface="Abadi MT Condensed Light" panose="020B0306030101010103" pitchFamily="34" charset="77"/>
            </a:endParaRPr>
          </a:p>
        </p:txBody>
      </p:sp>
      <p:sp>
        <p:nvSpPr>
          <p:cNvPr id="3" name="Plassholder for tekst 2">
            <a:extLst>
              <a:ext uri="{FF2B5EF4-FFF2-40B4-BE49-F238E27FC236}">
                <a16:creationId xmlns:a16="http://schemas.microsoft.com/office/drawing/2014/main" id="{90DCD75C-551B-C07D-5566-866338B60DD8}"/>
              </a:ext>
            </a:extLst>
          </p:cNvPr>
          <p:cNvSpPr>
            <a:spLocks noGrp="1"/>
          </p:cNvSpPr>
          <p:nvPr>
            <p:ph type="body" idx="1"/>
          </p:nvPr>
        </p:nvSpPr>
        <p:spPr/>
        <p:txBody>
          <a:bodyPr/>
          <a:lstStyle/>
          <a:p>
            <a:pPr marL="114300" indent="0">
              <a:buNone/>
            </a:pPr>
            <a:r>
              <a:rPr lang="nb-NO" dirty="0">
                <a:solidFill>
                  <a:schemeClr val="tx1"/>
                </a:solidFill>
                <a:latin typeface="Calibri Light" panose="020F0302020204030204" pitchFamily="34" charset="0"/>
                <a:cs typeface="Calibri Light" panose="020F0302020204030204" pitchFamily="34" charset="0"/>
              </a:rPr>
              <a:t>Du ler så vulgært, sa hun til meg, svensklæreren min.</a:t>
            </a:r>
          </a:p>
          <a:p>
            <a:pPr marL="114300" indent="0">
              <a:buNone/>
            </a:pPr>
            <a:r>
              <a:rPr lang="nb-NO" dirty="0">
                <a:solidFill>
                  <a:schemeClr val="tx1"/>
                </a:solidFill>
                <a:latin typeface="Calibri Light" panose="020F0302020204030204" pitchFamily="34" charset="0"/>
                <a:cs typeface="Calibri Light" panose="020F0302020204030204" pitchFamily="34" charset="0"/>
              </a:rPr>
              <a:t>Hun den blonde.</a:t>
            </a:r>
          </a:p>
          <a:p>
            <a:pPr marL="114300" indent="0">
              <a:buNone/>
            </a:pPr>
            <a:r>
              <a:rPr lang="nb-NO" dirty="0">
                <a:solidFill>
                  <a:schemeClr val="tx1"/>
                </a:solidFill>
                <a:latin typeface="Calibri Light" panose="020F0302020204030204" pitchFamily="34" charset="0"/>
                <a:cs typeface="Calibri Light" panose="020F0302020204030204" pitchFamily="34" charset="0"/>
              </a:rPr>
              <a:t>Hun, den vakre.</a:t>
            </a:r>
          </a:p>
          <a:p>
            <a:pPr marL="114300" indent="0">
              <a:buNone/>
            </a:pPr>
            <a:r>
              <a:rPr lang="nb-NO" dirty="0">
                <a:solidFill>
                  <a:schemeClr val="tx1"/>
                </a:solidFill>
                <a:latin typeface="Calibri Light" panose="020F0302020204030204" pitchFamily="34" charset="0"/>
                <a:cs typeface="Calibri Light" panose="020F0302020204030204" pitchFamily="34" charset="0"/>
              </a:rPr>
              <a:t>Hun, den svenske.</a:t>
            </a:r>
          </a:p>
          <a:p>
            <a:pPr marL="114300" indent="0">
              <a:buNone/>
            </a:pPr>
            <a:endParaRPr lang="nb-NO" dirty="0">
              <a:solidFill>
                <a:schemeClr val="tx1"/>
              </a:solidFill>
              <a:latin typeface="Calibri Light" panose="020F0302020204030204" pitchFamily="34" charset="0"/>
              <a:cs typeface="Calibri Light" panose="020F0302020204030204" pitchFamily="34" charset="0"/>
            </a:endParaRPr>
          </a:p>
          <a:p>
            <a:pPr marL="114300" indent="0">
              <a:buNone/>
            </a:pPr>
            <a:r>
              <a:rPr lang="nb-NO" dirty="0">
                <a:solidFill>
                  <a:schemeClr val="tx1"/>
                </a:solidFill>
                <a:latin typeface="Calibri Light" panose="020F0302020204030204" pitchFamily="34" charset="0"/>
                <a:cs typeface="Calibri Light" panose="020F0302020204030204" pitchFamily="34" charset="0"/>
              </a:rPr>
              <a:t>Jeg er den mørke.</a:t>
            </a:r>
          </a:p>
          <a:p>
            <a:pPr marL="114300" indent="0">
              <a:buNone/>
            </a:pPr>
            <a:r>
              <a:rPr lang="nb-NO" dirty="0">
                <a:solidFill>
                  <a:schemeClr val="tx1"/>
                </a:solidFill>
                <a:latin typeface="Calibri Light" panose="020F0302020204030204" pitchFamily="34" charset="0"/>
                <a:cs typeface="Calibri Light" panose="020F0302020204030204" pitchFamily="34" charset="0"/>
              </a:rPr>
              <a:t>Jeg er den vulgære.</a:t>
            </a:r>
          </a:p>
          <a:p>
            <a:pPr marL="114300" indent="0">
              <a:buNone/>
            </a:pPr>
            <a:r>
              <a:rPr lang="nb-NO" dirty="0">
                <a:solidFill>
                  <a:schemeClr val="tx1"/>
                </a:solidFill>
                <a:latin typeface="Calibri Light" panose="020F0302020204030204" pitchFamily="34" charset="0"/>
                <a:cs typeface="Calibri Light" panose="020F0302020204030204" pitchFamily="34" charset="0"/>
              </a:rPr>
              <a:t>Jeg er den som ikke er på avisforsidene. </a:t>
            </a:r>
          </a:p>
        </p:txBody>
      </p:sp>
    </p:spTree>
    <p:extLst>
      <p:ext uri="{BB962C8B-B14F-4D97-AF65-F5344CB8AC3E}">
        <p14:creationId xmlns:p14="http://schemas.microsoft.com/office/powerpoint/2010/main" val="3378363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D62D0698-F728-566B-7662-F30462C707DE}"/>
              </a:ext>
            </a:extLst>
          </p:cNvPr>
          <p:cNvSpPr>
            <a:spLocks noGrp="1"/>
          </p:cNvSpPr>
          <p:nvPr>
            <p:ph type="body" idx="1"/>
          </p:nvPr>
        </p:nvSpPr>
        <p:spPr>
          <a:xfrm>
            <a:off x="261250" y="698427"/>
            <a:ext cx="8520600" cy="4094289"/>
          </a:xfrm>
        </p:spPr>
        <p:txBody>
          <a:bodyPr/>
          <a:lstStyle/>
          <a:p>
            <a:pPr marL="114300" indent="0">
              <a:buNone/>
            </a:pPr>
            <a:r>
              <a:rPr lang="nb-NO" dirty="0">
                <a:solidFill>
                  <a:schemeClr val="tx1"/>
                </a:solidFill>
                <a:latin typeface="Calibri Light" panose="020F0302020204030204" pitchFamily="34" charset="0"/>
                <a:cs typeface="Calibri Light" panose="020F0302020204030204" pitchFamily="34" charset="0"/>
              </a:rPr>
              <a:t>Ny Demokrati kommer inn i riksdagen. Klassekameraten min tegner</a:t>
            </a:r>
          </a:p>
          <a:p>
            <a:pPr marL="114300" indent="0">
              <a:buNone/>
            </a:pPr>
            <a:r>
              <a:rPr lang="nb-NO" dirty="0">
                <a:solidFill>
                  <a:schemeClr val="tx1"/>
                </a:solidFill>
                <a:latin typeface="Calibri Light" panose="020F0302020204030204" pitchFamily="34" charset="0"/>
                <a:cs typeface="Calibri Light" panose="020F0302020204030204" pitchFamily="34" charset="0"/>
              </a:rPr>
              <a:t>hakekors på kinnet mitt i formingstimen. Formingslæreren merker </a:t>
            </a:r>
          </a:p>
          <a:p>
            <a:pPr marL="114300" indent="0">
              <a:buNone/>
            </a:pPr>
            <a:r>
              <a:rPr lang="nb-NO" dirty="0">
                <a:solidFill>
                  <a:schemeClr val="tx1"/>
                </a:solidFill>
                <a:latin typeface="Calibri Light" panose="020F0302020204030204" pitchFamily="34" charset="0"/>
                <a:cs typeface="Calibri Light" panose="020F0302020204030204" pitchFamily="34" charset="0"/>
              </a:rPr>
              <a:t>ingenting. Jeg våger ikke å si noe.</a:t>
            </a:r>
          </a:p>
          <a:p>
            <a:pPr marL="114300" indent="0">
              <a:buNone/>
            </a:pPr>
            <a:endParaRPr lang="nb-NO" dirty="0">
              <a:solidFill>
                <a:schemeClr val="tx1"/>
              </a:solidFill>
              <a:latin typeface="Calibri Light" panose="020F0302020204030204" pitchFamily="34" charset="0"/>
              <a:cs typeface="Calibri Light" panose="020F0302020204030204" pitchFamily="34" charset="0"/>
            </a:endParaRPr>
          </a:p>
          <a:p>
            <a:pPr marL="114300" indent="0">
              <a:buNone/>
            </a:pPr>
            <a:r>
              <a:rPr lang="nb-NO" dirty="0">
                <a:solidFill>
                  <a:schemeClr val="tx1"/>
                </a:solidFill>
                <a:latin typeface="Calibri Light" panose="020F0302020204030204" pitchFamily="34" charset="0"/>
                <a:cs typeface="Calibri Light" panose="020F0302020204030204" pitchFamily="34" charset="0"/>
              </a:rPr>
              <a:t>På dagtid gikk de i korridorene på skolen. Ungdommene i klær med</a:t>
            </a:r>
          </a:p>
          <a:p>
            <a:pPr marL="114300" indent="0">
              <a:buNone/>
            </a:pPr>
            <a:r>
              <a:rPr lang="nb-NO" dirty="0">
                <a:solidFill>
                  <a:schemeClr val="tx1"/>
                </a:solidFill>
                <a:latin typeface="Calibri Light" panose="020F0302020204030204" pitchFamily="34" charset="0"/>
                <a:cs typeface="Calibri Light" panose="020F0302020204030204" pitchFamily="34" charset="0"/>
              </a:rPr>
              <a:t>rasistiske budskap. Allerede da var de innvevd i hat. En del ble</a:t>
            </a:r>
          </a:p>
          <a:p>
            <a:pPr marL="114300" indent="0">
              <a:buNone/>
            </a:pPr>
            <a:r>
              <a:rPr lang="nb-NO" dirty="0">
                <a:solidFill>
                  <a:schemeClr val="tx1"/>
                </a:solidFill>
                <a:latin typeface="Calibri Light" panose="020F0302020204030204" pitchFamily="34" charset="0"/>
                <a:cs typeface="Calibri Light" panose="020F0302020204030204" pitchFamily="34" charset="0"/>
              </a:rPr>
              <a:t>sittende fast for livet. </a:t>
            </a:r>
          </a:p>
          <a:p>
            <a:pPr marL="114300" indent="0">
              <a:buNone/>
            </a:pPr>
            <a:endParaRPr lang="nb-NO" dirty="0">
              <a:solidFill>
                <a:schemeClr val="tx1"/>
              </a:solidFill>
              <a:latin typeface="Calibri Light" panose="020F0302020204030204" pitchFamily="34" charset="0"/>
              <a:cs typeface="Calibri Light" panose="020F0302020204030204" pitchFamily="34" charset="0"/>
            </a:endParaRPr>
          </a:p>
          <a:p>
            <a:pPr marL="114300" indent="0">
              <a:buNone/>
            </a:pPr>
            <a:r>
              <a:rPr lang="nb-NO" dirty="0">
                <a:solidFill>
                  <a:schemeClr val="tx1"/>
                </a:solidFill>
                <a:latin typeface="Calibri Light" panose="020F0302020204030204" pitchFamily="34" charset="0"/>
                <a:cs typeface="Calibri Light" panose="020F0302020204030204" pitchFamily="34" charset="0"/>
              </a:rPr>
              <a:t>Jeg var på kunstutstilling om rasebiologi. Der stopper jeg ved en</a:t>
            </a:r>
          </a:p>
          <a:p>
            <a:pPr marL="114300" indent="0">
              <a:buNone/>
            </a:pPr>
            <a:r>
              <a:rPr lang="nb-NO" dirty="0">
                <a:solidFill>
                  <a:schemeClr val="tx1"/>
                </a:solidFill>
                <a:latin typeface="Calibri Light" panose="020F0302020204030204" pitchFamily="34" charset="0"/>
                <a:cs typeface="Calibri Light" panose="020F0302020204030204" pitchFamily="34" charset="0"/>
              </a:rPr>
              <a:t>forstørret side fra en bok om rasebiologi. Foran meg kunne jeg lese</a:t>
            </a:r>
          </a:p>
          <a:p>
            <a:pPr marL="114300" indent="0">
              <a:buNone/>
            </a:pPr>
            <a:r>
              <a:rPr lang="nb-NO" dirty="0">
                <a:solidFill>
                  <a:schemeClr val="tx1"/>
                </a:solidFill>
                <a:latin typeface="Calibri Light" panose="020F0302020204030204" pitchFamily="34" charset="0"/>
                <a:cs typeface="Calibri Light" panose="020F0302020204030204" pitchFamily="34" charset="0"/>
              </a:rPr>
              <a:t>min </a:t>
            </a:r>
            <a:r>
              <a:rPr lang="nb-NO" dirty="0" err="1">
                <a:solidFill>
                  <a:schemeClr val="tx1"/>
                </a:solidFill>
                <a:latin typeface="Calibri Light" panose="020F0302020204030204" pitchFamily="34" charset="0"/>
                <a:cs typeface="Calibri Light" panose="020F0302020204030204" pitchFamily="34" charset="0"/>
              </a:rPr>
              <a:t>áhkkus</a:t>
            </a:r>
            <a:r>
              <a:rPr lang="nb-NO" dirty="0">
                <a:solidFill>
                  <a:schemeClr val="tx1"/>
                </a:solidFill>
                <a:latin typeface="Calibri Light" panose="020F0302020204030204" pitchFamily="34" charset="0"/>
                <a:cs typeface="Calibri Light" panose="020F0302020204030204" pitchFamily="34" charset="0"/>
              </a:rPr>
              <a:t> navn og mål. Jeg ble ikke overrasket. </a:t>
            </a:r>
          </a:p>
          <a:p>
            <a:pPr marL="114300" indent="0">
              <a:buNone/>
            </a:pPr>
            <a:endParaRPr lang="nb-NO" dirty="0"/>
          </a:p>
          <a:p>
            <a:pPr marL="114300" indent="0">
              <a:buNone/>
            </a:pPr>
            <a:endParaRPr lang="nb-NO" dirty="0"/>
          </a:p>
          <a:p>
            <a:pPr marL="114300" indent="0">
              <a:buNone/>
            </a:pPr>
            <a:endParaRPr lang="nb-NO" dirty="0"/>
          </a:p>
        </p:txBody>
      </p:sp>
    </p:spTree>
    <p:extLst>
      <p:ext uri="{BB962C8B-B14F-4D97-AF65-F5344CB8AC3E}">
        <p14:creationId xmlns:p14="http://schemas.microsoft.com/office/powerpoint/2010/main" val="2532638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DE2B0F-4540-B163-746B-A8D3C1B3249C}"/>
              </a:ext>
            </a:extLst>
          </p:cNvPr>
          <p:cNvSpPr>
            <a:spLocks noGrp="1"/>
          </p:cNvSpPr>
          <p:nvPr>
            <p:ph type="body" idx="1"/>
          </p:nvPr>
        </p:nvSpPr>
        <p:spPr>
          <a:xfrm>
            <a:off x="198189" y="616446"/>
            <a:ext cx="8520600" cy="4554642"/>
          </a:xfrm>
        </p:spPr>
        <p:txBody>
          <a:bodyPr/>
          <a:lstStyle/>
          <a:p>
            <a:pPr marL="114300" indent="0">
              <a:buNone/>
            </a:pPr>
            <a:r>
              <a:rPr lang="nb-NO" dirty="0">
                <a:solidFill>
                  <a:schemeClr val="tx1"/>
                </a:solidFill>
                <a:latin typeface="Calibri Light" panose="020F0302020204030204" pitchFamily="34" charset="0"/>
                <a:cs typeface="Calibri Light" panose="020F0302020204030204" pitchFamily="34" charset="0"/>
              </a:rPr>
              <a:t>En venn av meg som er psykolog, forteller at en kollega sa:</a:t>
            </a:r>
          </a:p>
          <a:p>
            <a:pPr marL="114300" indent="0">
              <a:buNone/>
            </a:pPr>
            <a:r>
              <a:rPr lang="nb-NO" dirty="0">
                <a:solidFill>
                  <a:schemeClr val="tx1"/>
                </a:solidFill>
                <a:latin typeface="Calibri Light" panose="020F0302020204030204" pitchFamily="34" charset="0"/>
                <a:cs typeface="Calibri Light" panose="020F0302020204030204" pitchFamily="34" charset="0"/>
              </a:rPr>
              <a:t>«Hvorfor ha en samisk psykolog hvis man kan ha en bra psykolog?»</a:t>
            </a:r>
          </a:p>
          <a:p>
            <a:pPr marL="114300" indent="0">
              <a:buNone/>
            </a:pPr>
            <a:endParaRPr lang="nb-NO" dirty="0">
              <a:solidFill>
                <a:schemeClr val="tx1"/>
              </a:solidFill>
              <a:latin typeface="Calibri Light" panose="020F0302020204030204" pitchFamily="34" charset="0"/>
              <a:cs typeface="Calibri Light" panose="020F0302020204030204" pitchFamily="34" charset="0"/>
            </a:endParaRPr>
          </a:p>
          <a:p>
            <a:pPr marL="114300" indent="0">
              <a:buNone/>
            </a:pPr>
            <a:r>
              <a:rPr lang="nb-NO" dirty="0">
                <a:solidFill>
                  <a:schemeClr val="tx1"/>
                </a:solidFill>
                <a:latin typeface="Calibri Light" panose="020F0302020204030204" pitchFamily="34" charset="0"/>
                <a:cs typeface="Calibri Light" panose="020F0302020204030204" pitchFamily="34" charset="0"/>
              </a:rPr>
              <a:t>Hen skriver til sjefen sin. Ingenting skjer. </a:t>
            </a:r>
          </a:p>
          <a:p>
            <a:pPr marL="114300" indent="0">
              <a:buNone/>
            </a:pPr>
            <a:endParaRPr lang="nb-NO" dirty="0">
              <a:solidFill>
                <a:schemeClr val="tx1"/>
              </a:solidFill>
              <a:latin typeface="Calibri Light" panose="020F0302020204030204" pitchFamily="34" charset="0"/>
              <a:cs typeface="Calibri Light" panose="020F0302020204030204" pitchFamily="34" charset="0"/>
            </a:endParaRPr>
          </a:p>
          <a:p>
            <a:pPr marL="114300" indent="0">
              <a:buNone/>
            </a:pPr>
            <a:r>
              <a:rPr lang="nb-NO" dirty="0">
                <a:solidFill>
                  <a:schemeClr val="tx1"/>
                </a:solidFill>
                <a:latin typeface="Calibri Light" panose="020F0302020204030204" pitchFamily="34" charset="0"/>
                <a:cs typeface="Calibri Light" panose="020F0302020204030204" pitchFamily="34" charset="0"/>
              </a:rPr>
              <a:t>Vi har et møte. Jeg spør kollegaen min om påsken. Hvordan hadde</a:t>
            </a:r>
          </a:p>
          <a:p>
            <a:pPr marL="114300" indent="0">
              <a:buNone/>
            </a:pPr>
            <a:r>
              <a:rPr lang="nb-NO" dirty="0">
                <a:solidFill>
                  <a:schemeClr val="tx1"/>
                </a:solidFill>
                <a:latin typeface="Calibri Light" panose="020F0302020204030204" pitchFamily="34" charset="0"/>
                <a:cs typeface="Calibri Light" panose="020F0302020204030204" pitchFamily="34" charset="0"/>
              </a:rPr>
              <a:t>han det? Han svarer at den var bra, men at nå er det slutt med skigåingen</a:t>
            </a:r>
          </a:p>
          <a:p>
            <a:pPr marL="114300" indent="0">
              <a:buNone/>
            </a:pPr>
            <a:r>
              <a:rPr lang="nb-NO" dirty="0">
                <a:solidFill>
                  <a:schemeClr val="tx1"/>
                </a:solidFill>
                <a:latin typeface="Calibri Light" panose="020F0302020204030204" pitchFamily="34" charset="0"/>
                <a:cs typeface="Calibri Light" panose="020F0302020204030204" pitchFamily="34" charset="0"/>
              </a:rPr>
              <a:t>for hans del, for nå kommer reinsdyrene til fjells for å kalve. </a:t>
            </a:r>
          </a:p>
          <a:p>
            <a:pPr marL="114300" indent="0">
              <a:buNone/>
            </a:pPr>
            <a:endParaRPr lang="nb-NO" dirty="0">
              <a:solidFill>
                <a:schemeClr val="tx1"/>
              </a:solidFill>
              <a:latin typeface="Calibri Light" panose="020F0302020204030204" pitchFamily="34" charset="0"/>
              <a:cs typeface="Calibri Light" panose="020F0302020204030204" pitchFamily="34" charset="0"/>
            </a:endParaRPr>
          </a:p>
          <a:p>
            <a:pPr marL="114300" indent="0">
              <a:buNone/>
            </a:pPr>
            <a:r>
              <a:rPr lang="nb-NO" dirty="0">
                <a:solidFill>
                  <a:schemeClr val="tx1"/>
                </a:solidFill>
                <a:latin typeface="Calibri Light" panose="020F0302020204030204" pitchFamily="34" charset="0"/>
                <a:cs typeface="Calibri Light" panose="020F0302020204030204" pitchFamily="34" charset="0"/>
              </a:rPr>
              <a:t>Jeg er femten år og går av bussen. Den tidligere bestevenninnen min</a:t>
            </a:r>
          </a:p>
          <a:p>
            <a:pPr marL="114300" indent="0">
              <a:buNone/>
            </a:pPr>
            <a:r>
              <a:rPr lang="nb-NO" dirty="0">
                <a:solidFill>
                  <a:schemeClr val="tx1"/>
                </a:solidFill>
                <a:latin typeface="Calibri Light" panose="020F0302020204030204" pitchFamily="34" charset="0"/>
                <a:cs typeface="Calibri Light" panose="020F0302020204030204" pitchFamily="34" charset="0"/>
              </a:rPr>
              <a:t>roper samejævel etter meg. Det plager meg ennå. Hun har nok glemt det. </a:t>
            </a:r>
          </a:p>
        </p:txBody>
      </p:sp>
    </p:spTree>
    <p:extLst>
      <p:ext uri="{BB962C8B-B14F-4D97-AF65-F5344CB8AC3E}">
        <p14:creationId xmlns:p14="http://schemas.microsoft.com/office/powerpoint/2010/main" val="3244519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65B43E83-72A7-3C55-1E50-2967BFC06535}"/>
              </a:ext>
            </a:extLst>
          </p:cNvPr>
          <p:cNvSpPr>
            <a:spLocks noGrp="1"/>
          </p:cNvSpPr>
          <p:nvPr>
            <p:ph type="body" idx="1"/>
          </p:nvPr>
        </p:nvSpPr>
        <p:spPr>
          <a:xfrm>
            <a:off x="311700" y="895478"/>
            <a:ext cx="8520600" cy="4228340"/>
          </a:xfrm>
        </p:spPr>
        <p:txBody>
          <a:bodyPr/>
          <a:lstStyle/>
          <a:p>
            <a:pPr marL="114300" indent="0">
              <a:buNone/>
            </a:pPr>
            <a:r>
              <a:rPr lang="nb-NO" dirty="0">
                <a:solidFill>
                  <a:schemeClr val="tx1"/>
                </a:solidFill>
                <a:latin typeface="Calibri Light" panose="020F0302020204030204" pitchFamily="34" charset="0"/>
                <a:cs typeface="Calibri Light" panose="020F0302020204030204" pitchFamily="34" charset="0"/>
              </a:rPr>
              <a:t>Moren min blir kalt inn til sjefen. Sjefen sier at hun ikke kan svensk, </a:t>
            </a:r>
          </a:p>
          <a:p>
            <a:pPr marL="114300" indent="0">
              <a:buNone/>
            </a:pPr>
            <a:r>
              <a:rPr lang="nb-NO" dirty="0">
                <a:solidFill>
                  <a:schemeClr val="tx1"/>
                </a:solidFill>
                <a:latin typeface="Calibri Light" panose="020F0302020204030204" pitchFamily="34" charset="0"/>
                <a:cs typeface="Calibri Light" panose="020F0302020204030204" pitchFamily="34" charset="0"/>
              </a:rPr>
              <a:t>fordi hun ikke kan stave jeans. Moren min har universitetseksamen</a:t>
            </a:r>
          </a:p>
          <a:p>
            <a:pPr marL="114300" indent="0">
              <a:buNone/>
            </a:pPr>
            <a:r>
              <a:rPr lang="nb-NO" dirty="0">
                <a:solidFill>
                  <a:schemeClr val="tx1"/>
                </a:solidFill>
                <a:latin typeface="Calibri Light" panose="020F0302020204030204" pitchFamily="34" charset="0"/>
                <a:cs typeface="Calibri Light" panose="020F0302020204030204" pitchFamily="34" charset="0"/>
              </a:rPr>
              <a:t>og snakker fem språk. </a:t>
            </a:r>
          </a:p>
          <a:p>
            <a:pPr marL="114300" indent="0">
              <a:buNone/>
            </a:pPr>
            <a:endParaRPr lang="nb-NO" dirty="0">
              <a:solidFill>
                <a:schemeClr val="tx1"/>
              </a:solidFill>
              <a:latin typeface="Calibri Light" panose="020F0302020204030204" pitchFamily="34" charset="0"/>
              <a:cs typeface="Calibri Light" panose="020F0302020204030204" pitchFamily="34" charset="0"/>
            </a:endParaRPr>
          </a:p>
          <a:p>
            <a:pPr marL="114300" indent="0">
              <a:buNone/>
            </a:pPr>
            <a:r>
              <a:rPr lang="nb-NO" dirty="0">
                <a:solidFill>
                  <a:schemeClr val="tx1"/>
                </a:solidFill>
                <a:latin typeface="Calibri Light" panose="020F0302020204030204" pitchFamily="34" charset="0"/>
                <a:cs typeface="Calibri Light" panose="020F0302020204030204" pitchFamily="34" charset="0"/>
              </a:rPr>
              <a:t>Broren min går på videregående. Læreren hans forteller til klassen</a:t>
            </a:r>
          </a:p>
          <a:p>
            <a:pPr marL="114300" indent="0">
              <a:buNone/>
            </a:pPr>
            <a:r>
              <a:rPr lang="nb-NO" dirty="0">
                <a:solidFill>
                  <a:schemeClr val="tx1"/>
                </a:solidFill>
                <a:latin typeface="Calibri Light" panose="020F0302020204030204" pitchFamily="34" charset="0"/>
                <a:cs typeface="Calibri Light" panose="020F0302020204030204" pitchFamily="34" charset="0"/>
              </a:rPr>
              <a:t>at samene bare sitter og joiker oppe på fjellet. Det er alt vi gjør. </a:t>
            </a:r>
          </a:p>
          <a:p>
            <a:pPr marL="114300" indent="0">
              <a:buNone/>
            </a:pPr>
            <a:endParaRPr lang="nb-NO" dirty="0">
              <a:solidFill>
                <a:schemeClr val="tx1"/>
              </a:solidFill>
              <a:latin typeface="Calibri Light" panose="020F0302020204030204" pitchFamily="34" charset="0"/>
              <a:cs typeface="Calibri Light" panose="020F0302020204030204" pitchFamily="34" charset="0"/>
            </a:endParaRPr>
          </a:p>
          <a:p>
            <a:pPr marL="114300" indent="0">
              <a:buNone/>
            </a:pPr>
            <a:r>
              <a:rPr lang="nb-NO" dirty="0">
                <a:solidFill>
                  <a:schemeClr val="tx1"/>
                </a:solidFill>
                <a:latin typeface="Calibri Light" panose="020F0302020204030204" pitchFamily="34" charset="0"/>
                <a:cs typeface="Calibri Light" panose="020F0302020204030204" pitchFamily="34" charset="0"/>
              </a:rPr>
              <a:t>Faren min er barn på butikken sammen med mor og tante. Butikkeieren</a:t>
            </a:r>
          </a:p>
          <a:p>
            <a:pPr marL="114300" indent="0">
              <a:buNone/>
            </a:pPr>
            <a:r>
              <a:rPr lang="nb-NO" dirty="0">
                <a:solidFill>
                  <a:schemeClr val="tx1"/>
                </a:solidFill>
                <a:latin typeface="Calibri Light" panose="020F0302020204030204" pitchFamily="34" charset="0"/>
                <a:cs typeface="Calibri Light" panose="020F0302020204030204" pitchFamily="34" charset="0"/>
              </a:rPr>
              <a:t>ber dem slutte å snakke det stygge språket sitt. Han sluttet. </a:t>
            </a:r>
          </a:p>
          <a:p>
            <a:pPr marL="114300" indent="0">
              <a:buNone/>
            </a:pPr>
            <a:endParaRPr lang="nb-NO" dirty="0">
              <a:latin typeface="Helvetica Light" panose="020B0403020202020204" pitchFamily="34" charset="0"/>
            </a:endParaRPr>
          </a:p>
          <a:p>
            <a:pPr marL="114300" indent="0">
              <a:buNone/>
            </a:pPr>
            <a:endParaRPr lang="nb-NO" dirty="0">
              <a:latin typeface="Helvetica Light" panose="020B0403020202020204" pitchFamily="34" charset="0"/>
            </a:endParaRPr>
          </a:p>
        </p:txBody>
      </p:sp>
    </p:spTree>
    <p:extLst>
      <p:ext uri="{BB962C8B-B14F-4D97-AF65-F5344CB8AC3E}">
        <p14:creationId xmlns:p14="http://schemas.microsoft.com/office/powerpoint/2010/main" val="3656966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D9E53946-C127-FCB4-8A95-8D3E81A25AF7}"/>
              </a:ext>
            </a:extLst>
          </p:cNvPr>
          <p:cNvSpPr>
            <a:spLocks noGrp="1"/>
          </p:cNvSpPr>
          <p:nvPr>
            <p:ph type="body" idx="1"/>
          </p:nvPr>
        </p:nvSpPr>
        <p:spPr>
          <a:xfrm>
            <a:off x="311700" y="498186"/>
            <a:ext cx="8520600" cy="4215727"/>
          </a:xfrm>
        </p:spPr>
        <p:txBody>
          <a:bodyPr>
            <a:normAutofit lnSpcReduction="10000"/>
          </a:bodyPr>
          <a:lstStyle/>
          <a:p>
            <a:pPr marL="114300" indent="0">
              <a:buNone/>
            </a:pPr>
            <a:r>
              <a:rPr lang="nb-NO" dirty="0">
                <a:solidFill>
                  <a:schemeClr val="tx1"/>
                </a:solidFill>
                <a:latin typeface="Calibri Light" panose="020F0302020204030204" pitchFamily="34" charset="0"/>
                <a:cs typeface="Calibri Light" panose="020F0302020204030204" pitchFamily="34" charset="0"/>
              </a:rPr>
              <a:t>Jeg er vant til å ta imot usynlige slag. Så usynlige at de som slår meg, </a:t>
            </a:r>
          </a:p>
          <a:p>
            <a:pPr marL="114300" indent="0">
              <a:buNone/>
            </a:pPr>
            <a:r>
              <a:rPr lang="nb-NO" dirty="0">
                <a:solidFill>
                  <a:schemeClr val="tx1"/>
                </a:solidFill>
                <a:latin typeface="Calibri Light" panose="020F0302020204030204" pitchFamily="34" charset="0"/>
                <a:cs typeface="Calibri Light" panose="020F0302020204030204" pitchFamily="34" charset="0"/>
              </a:rPr>
              <a:t>ikke engang merker det selv. Men de slår. Det er ikke alle som orker</a:t>
            </a:r>
          </a:p>
          <a:p>
            <a:pPr marL="114300" indent="0">
              <a:buNone/>
            </a:pPr>
            <a:r>
              <a:rPr lang="nb-NO" dirty="0">
                <a:solidFill>
                  <a:schemeClr val="tx1"/>
                </a:solidFill>
                <a:latin typeface="Calibri Light" panose="020F0302020204030204" pitchFamily="34" charset="0"/>
                <a:cs typeface="Calibri Light" panose="020F0302020204030204" pitchFamily="34" charset="0"/>
              </a:rPr>
              <a:t>å løfte neven i været og si fra. Det er ikke alle som er veltalende og </a:t>
            </a:r>
          </a:p>
          <a:p>
            <a:pPr marL="114300" indent="0">
              <a:buNone/>
            </a:pPr>
            <a:r>
              <a:rPr lang="nb-NO" dirty="0">
                <a:solidFill>
                  <a:schemeClr val="tx1"/>
                </a:solidFill>
                <a:latin typeface="Calibri Light" panose="020F0302020204030204" pitchFamily="34" charset="0"/>
                <a:cs typeface="Calibri Light" panose="020F0302020204030204" pitchFamily="34" charset="0"/>
              </a:rPr>
              <a:t>kan levere et drepende svar på tiltale. Det er ikke alle som orker. </a:t>
            </a:r>
          </a:p>
          <a:p>
            <a:pPr marL="114300" indent="0">
              <a:buNone/>
            </a:pPr>
            <a:endParaRPr lang="nb-NO" dirty="0">
              <a:solidFill>
                <a:schemeClr val="tx1"/>
              </a:solidFill>
              <a:latin typeface="Calibri Light" panose="020F0302020204030204" pitchFamily="34" charset="0"/>
              <a:cs typeface="Calibri Light" panose="020F0302020204030204" pitchFamily="34" charset="0"/>
            </a:endParaRPr>
          </a:p>
          <a:p>
            <a:pPr marL="114300" indent="0">
              <a:buNone/>
            </a:pPr>
            <a:r>
              <a:rPr lang="nb-NO" dirty="0">
                <a:solidFill>
                  <a:schemeClr val="tx1"/>
                </a:solidFill>
                <a:latin typeface="Calibri Light" panose="020F0302020204030204" pitchFamily="34" charset="0"/>
                <a:cs typeface="Calibri Light" panose="020F0302020204030204" pitchFamily="34" charset="0"/>
              </a:rPr>
              <a:t>Til slutt reagerer kroppen instinktivt. Etter år med usynlige slag er jeg</a:t>
            </a:r>
          </a:p>
          <a:p>
            <a:pPr marL="114300" indent="0">
              <a:buNone/>
            </a:pPr>
            <a:r>
              <a:rPr lang="nb-NO" dirty="0">
                <a:solidFill>
                  <a:schemeClr val="tx1"/>
                </a:solidFill>
                <a:latin typeface="Calibri Light" panose="020F0302020204030204" pitchFamily="34" charset="0"/>
                <a:cs typeface="Calibri Light" panose="020F0302020204030204" pitchFamily="34" charset="0"/>
              </a:rPr>
              <a:t>rask som en bokser. Jeg dukker lynraskt unna for hvert slag. Jeg beveger</a:t>
            </a:r>
          </a:p>
          <a:p>
            <a:pPr marL="114300" indent="0">
              <a:buNone/>
            </a:pPr>
            <a:r>
              <a:rPr lang="nb-NO" dirty="0">
                <a:solidFill>
                  <a:schemeClr val="tx1"/>
                </a:solidFill>
                <a:latin typeface="Calibri Light" panose="020F0302020204030204" pitchFamily="34" charset="0"/>
                <a:cs typeface="Calibri Light" panose="020F0302020204030204" pitchFamily="34" charset="0"/>
              </a:rPr>
              <a:t>meg bakover, framover, mot siden og svever frem i bokseringen. </a:t>
            </a:r>
          </a:p>
          <a:p>
            <a:pPr marL="114300" indent="0">
              <a:buNone/>
            </a:pPr>
            <a:endParaRPr lang="nb-NO" dirty="0">
              <a:solidFill>
                <a:schemeClr val="tx1"/>
              </a:solidFill>
              <a:latin typeface="Calibri Light" panose="020F0302020204030204" pitchFamily="34" charset="0"/>
              <a:cs typeface="Calibri Light" panose="020F0302020204030204" pitchFamily="34" charset="0"/>
            </a:endParaRPr>
          </a:p>
          <a:p>
            <a:pPr marL="114300" indent="0">
              <a:buNone/>
            </a:pPr>
            <a:r>
              <a:rPr lang="nb-NO" dirty="0">
                <a:solidFill>
                  <a:schemeClr val="tx1"/>
                </a:solidFill>
                <a:latin typeface="Calibri Light" panose="020F0302020204030204" pitchFamily="34" charset="0"/>
                <a:cs typeface="Calibri Light" panose="020F0302020204030204" pitchFamily="34" charset="0"/>
              </a:rPr>
              <a:t>Den som er bygd av lover, paragrafer, grenser, kart og centimeter. </a:t>
            </a:r>
          </a:p>
          <a:p>
            <a:pPr marL="114300" indent="0">
              <a:buNone/>
            </a:pPr>
            <a:endParaRPr lang="nb-NO" dirty="0">
              <a:solidFill>
                <a:schemeClr val="tx1"/>
              </a:solidFill>
              <a:latin typeface="Calibri Light" panose="020F0302020204030204" pitchFamily="34" charset="0"/>
              <a:cs typeface="Calibri Light" panose="020F0302020204030204" pitchFamily="34" charset="0"/>
            </a:endParaRPr>
          </a:p>
          <a:p>
            <a:pPr marL="114300" indent="0">
              <a:buNone/>
            </a:pPr>
            <a:r>
              <a:rPr lang="nb-NO" dirty="0">
                <a:solidFill>
                  <a:schemeClr val="tx1"/>
                </a:solidFill>
                <a:latin typeface="Calibri Light" panose="020F0302020204030204" pitchFamily="34" charset="0"/>
                <a:cs typeface="Calibri Light" panose="020F0302020204030204" pitchFamily="34" charset="0"/>
              </a:rPr>
              <a:t>Den er skapt for å banke dritten ut av oss, eller for at vi skal banke</a:t>
            </a:r>
          </a:p>
          <a:p>
            <a:pPr marL="114300" indent="0">
              <a:buNone/>
            </a:pPr>
            <a:r>
              <a:rPr lang="nb-NO" dirty="0">
                <a:solidFill>
                  <a:schemeClr val="tx1"/>
                </a:solidFill>
                <a:latin typeface="Calibri Light" panose="020F0302020204030204" pitchFamily="34" charset="0"/>
                <a:cs typeface="Calibri Light" panose="020F0302020204030204" pitchFamily="34" charset="0"/>
              </a:rPr>
              <a:t>dritten ut av hverandre?</a:t>
            </a:r>
          </a:p>
        </p:txBody>
      </p:sp>
    </p:spTree>
    <p:extLst>
      <p:ext uri="{BB962C8B-B14F-4D97-AF65-F5344CB8AC3E}">
        <p14:creationId xmlns:p14="http://schemas.microsoft.com/office/powerpoint/2010/main" val="1693805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E2A8735E-1476-0CF7-B52D-E09FEBAFD1EF}"/>
              </a:ext>
            </a:extLst>
          </p:cNvPr>
          <p:cNvSpPr>
            <a:spLocks noGrp="1"/>
          </p:cNvSpPr>
          <p:nvPr>
            <p:ph type="body" idx="1"/>
          </p:nvPr>
        </p:nvSpPr>
        <p:spPr>
          <a:xfrm>
            <a:off x="311700" y="353148"/>
            <a:ext cx="8520600" cy="4215727"/>
          </a:xfrm>
        </p:spPr>
        <p:txBody>
          <a:bodyPr/>
          <a:lstStyle/>
          <a:p>
            <a:pPr marL="114300" indent="0">
              <a:buNone/>
            </a:pPr>
            <a:r>
              <a:rPr lang="nb-NO" dirty="0">
                <a:solidFill>
                  <a:schemeClr val="tx1"/>
                </a:solidFill>
                <a:latin typeface="Calibri Light" panose="020F0302020204030204" pitchFamily="34" charset="0"/>
                <a:cs typeface="Calibri Light" panose="020F0302020204030204" pitchFamily="34" charset="0"/>
              </a:rPr>
              <a:t>Men vi danser.</a:t>
            </a:r>
          </a:p>
          <a:p>
            <a:pPr marL="114300" indent="0">
              <a:buNone/>
            </a:pPr>
            <a:r>
              <a:rPr lang="nb-NO" dirty="0">
                <a:solidFill>
                  <a:schemeClr val="tx1"/>
                </a:solidFill>
                <a:latin typeface="Calibri Light" panose="020F0302020204030204" pitchFamily="34" charset="0"/>
                <a:cs typeface="Calibri Light" panose="020F0302020204030204" pitchFamily="34" charset="0"/>
              </a:rPr>
              <a:t>  Vi er utmattet. </a:t>
            </a:r>
          </a:p>
          <a:p>
            <a:pPr marL="114300" indent="0">
              <a:buNone/>
            </a:pPr>
            <a:r>
              <a:rPr lang="nb-NO" dirty="0">
                <a:solidFill>
                  <a:schemeClr val="tx1"/>
                </a:solidFill>
                <a:latin typeface="Calibri Light" panose="020F0302020204030204" pitchFamily="34" charset="0"/>
                <a:cs typeface="Calibri Light" panose="020F0302020204030204" pitchFamily="34" charset="0"/>
              </a:rPr>
              <a:t>  Men vi danser.</a:t>
            </a:r>
          </a:p>
          <a:p>
            <a:pPr marL="114300" indent="0">
              <a:buNone/>
            </a:pPr>
            <a:endParaRPr lang="nb-NO" dirty="0">
              <a:solidFill>
                <a:schemeClr val="tx1"/>
              </a:solidFill>
              <a:latin typeface="Calibri Light" panose="020F0302020204030204" pitchFamily="34" charset="0"/>
              <a:cs typeface="Calibri Light" panose="020F0302020204030204" pitchFamily="34" charset="0"/>
            </a:endParaRPr>
          </a:p>
          <a:p>
            <a:pPr marL="114300" indent="0">
              <a:buNone/>
            </a:pPr>
            <a:r>
              <a:rPr lang="nb-NO" dirty="0">
                <a:solidFill>
                  <a:schemeClr val="tx1"/>
                </a:solidFill>
                <a:latin typeface="Calibri Light" panose="020F0302020204030204" pitchFamily="34" charset="0"/>
                <a:cs typeface="Calibri Light" panose="020F0302020204030204" pitchFamily="34" charset="0"/>
              </a:rPr>
              <a:t>Mot en usynlig motstander. </a:t>
            </a:r>
          </a:p>
          <a:p>
            <a:pPr marL="114300" indent="0">
              <a:buNone/>
            </a:pPr>
            <a:endParaRPr lang="nb-NO" dirty="0">
              <a:solidFill>
                <a:schemeClr val="tx1"/>
              </a:solidFill>
              <a:latin typeface="Calibri Light" panose="020F0302020204030204" pitchFamily="34" charset="0"/>
              <a:cs typeface="Calibri Light" panose="020F0302020204030204" pitchFamily="34" charset="0"/>
            </a:endParaRPr>
          </a:p>
          <a:p>
            <a:pPr marL="114300" indent="0">
              <a:buNone/>
            </a:pPr>
            <a:r>
              <a:rPr lang="nb-NO" dirty="0">
                <a:solidFill>
                  <a:schemeClr val="tx1"/>
                </a:solidFill>
                <a:latin typeface="Calibri Light" panose="020F0302020204030204" pitchFamily="34" charset="0"/>
                <a:cs typeface="Calibri Light" panose="020F0302020204030204" pitchFamily="34" charset="0"/>
              </a:rPr>
              <a:t>Slår vi tilbake?</a:t>
            </a:r>
          </a:p>
          <a:p>
            <a:pPr marL="114300" indent="0">
              <a:buNone/>
            </a:pPr>
            <a:r>
              <a:rPr lang="nb-NO" dirty="0">
                <a:solidFill>
                  <a:schemeClr val="tx1"/>
                </a:solidFill>
                <a:latin typeface="Calibri Light" panose="020F0302020204030204" pitchFamily="34" charset="0"/>
                <a:cs typeface="Calibri Light" panose="020F0302020204030204" pitchFamily="34" charset="0"/>
              </a:rPr>
              <a:t>  Slår jeg tilbake? </a:t>
            </a:r>
          </a:p>
          <a:p>
            <a:pPr marL="114300" indent="0">
              <a:buNone/>
            </a:pPr>
            <a:endParaRPr lang="nb-NO" dirty="0">
              <a:solidFill>
                <a:schemeClr val="tx1"/>
              </a:solidFill>
              <a:latin typeface="Calibri Light" panose="020F0302020204030204" pitchFamily="34" charset="0"/>
              <a:cs typeface="Calibri Light" panose="020F0302020204030204" pitchFamily="34" charset="0"/>
            </a:endParaRPr>
          </a:p>
          <a:p>
            <a:pPr marL="114300" indent="0">
              <a:buNone/>
            </a:pPr>
            <a:r>
              <a:rPr lang="nb-NO" dirty="0">
                <a:solidFill>
                  <a:schemeClr val="tx1"/>
                </a:solidFill>
                <a:latin typeface="Calibri Light" panose="020F0302020204030204" pitchFamily="34" charset="0"/>
                <a:cs typeface="Calibri Light" panose="020F0302020204030204" pitchFamily="34" charset="0"/>
              </a:rPr>
              <a:t>Jeg skammer meg.</a:t>
            </a:r>
          </a:p>
          <a:p>
            <a:pPr marL="114300" indent="0">
              <a:buNone/>
            </a:pPr>
            <a:r>
              <a:rPr lang="nb-NO" dirty="0">
                <a:solidFill>
                  <a:schemeClr val="tx1"/>
                </a:solidFill>
                <a:latin typeface="Calibri Light" panose="020F0302020204030204" pitchFamily="34" charset="0"/>
                <a:cs typeface="Calibri Light" panose="020F0302020204030204" pitchFamily="34" charset="0"/>
              </a:rPr>
              <a:t>  For her har jeg stått i årevis. </a:t>
            </a:r>
          </a:p>
          <a:p>
            <a:pPr marL="114300" indent="0">
              <a:buNone/>
            </a:pPr>
            <a:r>
              <a:rPr lang="nb-NO" dirty="0">
                <a:solidFill>
                  <a:schemeClr val="tx1"/>
                </a:solidFill>
                <a:latin typeface="Calibri Light" panose="020F0302020204030204" pitchFamily="34" charset="0"/>
                <a:cs typeface="Calibri Light" panose="020F0302020204030204" pitchFamily="34" charset="0"/>
              </a:rPr>
              <a:t>Alene i bokseringen. </a:t>
            </a:r>
          </a:p>
        </p:txBody>
      </p:sp>
    </p:spTree>
    <p:extLst>
      <p:ext uri="{BB962C8B-B14F-4D97-AF65-F5344CB8AC3E}">
        <p14:creationId xmlns:p14="http://schemas.microsoft.com/office/powerpoint/2010/main" val="606907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28520325-E727-3DCD-DE12-B66045CD6BDD}"/>
              </a:ext>
            </a:extLst>
          </p:cNvPr>
          <p:cNvSpPr>
            <a:spLocks noGrp="1"/>
          </p:cNvSpPr>
          <p:nvPr>
            <p:ph type="body" idx="1"/>
          </p:nvPr>
        </p:nvSpPr>
        <p:spPr>
          <a:xfrm>
            <a:off x="311700" y="794580"/>
            <a:ext cx="8520600" cy="4240952"/>
          </a:xfrm>
        </p:spPr>
        <p:txBody>
          <a:bodyPr/>
          <a:lstStyle/>
          <a:p>
            <a:pPr marL="114300" indent="0">
              <a:buNone/>
            </a:pPr>
            <a:r>
              <a:rPr lang="nb-NO" dirty="0">
                <a:solidFill>
                  <a:schemeClr val="tx1"/>
                </a:solidFill>
                <a:latin typeface="Calibri Light" panose="020F0302020204030204" pitchFamily="34" charset="0"/>
                <a:cs typeface="Calibri Light" panose="020F0302020204030204" pitchFamily="34" charset="0"/>
              </a:rPr>
              <a:t>Jeg skammer meg. </a:t>
            </a:r>
          </a:p>
          <a:p>
            <a:pPr marL="114300" indent="0">
              <a:buNone/>
            </a:pPr>
            <a:r>
              <a:rPr lang="nb-NO" dirty="0">
                <a:solidFill>
                  <a:schemeClr val="tx1"/>
                </a:solidFill>
                <a:latin typeface="Calibri Light" panose="020F0302020204030204" pitchFamily="34" charset="0"/>
                <a:cs typeface="Calibri Light" panose="020F0302020204030204" pitchFamily="34" charset="0"/>
              </a:rPr>
              <a:t>Fordi jeg ikke har slått tilbake. </a:t>
            </a:r>
          </a:p>
          <a:p>
            <a:pPr marL="114300" indent="0">
              <a:buNone/>
            </a:pPr>
            <a:r>
              <a:rPr lang="nb-NO" dirty="0">
                <a:solidFill>
                  <a:schemeClr val="tx1"/>
                </a:solidFill>
                <a:latin typeface="Calibri Light" panose="020F0302020204030204" pitchFamily="34" charset="0"/>
                <a:cs typeface="Calibri Light" panose="020F0302020204030204" pitchFamily="34" charset="0"/>
              </a:rPr>
              <a:t>Men hver gang ordene vinner, kommer jeg ut av balanse og står</a:t>
            </a:r>
          </a:p>
          <a:p>
            <a:pPr marL="114300" indent="0">
              <a:buNone/>
            </a:pPr>
            <a:r>
              <a:rPr lang="nb-NO" dirty="0">
                <a:solidFill>
                  <a:schemeClr val="tx1"/>
                </a:solidFill>
                <a:latin typeface="Calibri Light" panose="020F0302020204030204" pitchFamily="34" charset="0"/>
                <a:cs typeface="Calibri Light" panose="020F0302020204030204" pitchFamily="34" charset="0"/>
              </a:rPr>
              <a:t>der med hendene hengende ned langs siden. Overrumplet. Det er </a:t>
            </a:r>
          </a:p>
          <a:p>
            <a:pPr marL="114300" indent="0">
              <a:buNone/>
            </a:pPr>
            <a:r>
              <a:rPr lang="nb-NO" dirty="0">
                <a:solidFill>
                  <a:schemeClr val="tx1"/>
                </a:solidFill>
                <a:latin typeface="Calibri Light" panose="020F0302020204030204" pitchFamily="34" charset="0"/>
                <a:cs typeface="Calibri Light" panose="020F0302020204030204" pitchFamily="34" charset="0"/>
              </a:rPr>
              <a:t>først etterpå at ordene kommer, og et eller annet sted inne i kroppen</a:t>
            </a:r>
          </a:p>
          <a:p>
            <a:pPr marL="114300" indent="0">
              <a:buNone/>
            </a:pPr>
            <a:r>
              <a:rPr lang="nb-NO" dirty="0">
                <a:solidFill>
                  <a:schemeClr val="tx1"/>
                </a:solidFill>
                <a:latin typeface="Calibri Light" panose="020F0302020204030204" pitchFamily="34" charset="0"/>
                <a:cs typeface="Calibri Light" panose="020F0302020204030204" pitchFamily="34" charset="0"/>
              </a:rPr>
              <a:t>min finnes minnene om at hele systemet er bygd av andre enn oss. </a:t>
            </a:r>
          </a:p>
          <a:p>
            <a:pPr marL="114300" indent="0">
              <a:buNone/>
            </a:pPr>
            <a:endParaRPr lang="nb-NO" dirty="0">
              <a:solidFill>
                <a:schemeClr val="tx1"/>
              </a:solidFill>
              <a:latin typeface="Calibri Light" panose="020F0302020204030204" pitchFamily="34" charset="0"/>
              <a:cs typeface="Calibri Light" panose="020F0302020204030204" pitchFamily="34" charset="0"/>
            </a:endParaRPr>
          </a:p>
          <a:p>
            <a:pPr marL="114300" indent="0">
              <a:buNone/>
            </a:pPr>
            <a:r>
              <a:rPr lang="nb-NO" dirty="0">
                <a:solidFill>
                  <a:schemeClr val="tx1"/>
                </a:solidFill>
                <a:latin typeface="Calibri Light" panose="020F0302020204030204" pitchFamily="34" charset="0"/>
                <a:cs typeface="Calibri Light" panose="020F0302020204030204" pitchFamily="34" charset="0"/>
              </a:rPr>
              <a:t>Av og til har jeg trodd at det er meg det er feil ved. Det er jo bare</a:t>
            </a:r>
          </a:p>
          <a:p>
            <a:pPr marL="114300" indent="0">
              <a:buNone/>
            </a:pPr>
            <a:r>
              <a:rPr lang="nb-NO" dirty="0">
                <a:solidFill>
                  <a:schemeClr val="tx1"/>
                </a:solidFill>
                <a:latin typeface="Calibri Light" panose="020F0302020204030204" pitchFamily="34" charset="0"/>
                <a:cs typeface="Calibri Light" panose="020F0302020204030204" pitchFamily="34" charset="0"/>
              </a:rPr>
              <a:t>meg som har en mor som ikke kan stave jeans. </a:t>
            </a:r>
          </a:p>
        </p:txBody>
      </p:sp>
    </p:spTree>
    <p:extLst>
      <p:ext uri="{BB962C8B-B14F-4D97-AF65-F5344CB8AC3E}">
        <p14:creationId xmlns:p14="http://schemas.microsoft.com/office/powerpoint/2010/main" val="3930742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3AA9034E-92F5-2D1B-1EF5-6854698FE17F}"/>
              </a:ext>
            </a:extLst>
          </p:cNvPr>
          <p:cNvSpPr>
            <a:spLocks noGrp="1"/>
          </p:cNvSpPr>
          <p:nvPr>
            <p:ph type="body" idx="1"/>
          </p:nvPr>
        </p:nvSpPr>
        <p:spPr>
          <a:xfrm>
            <a:off x="311700" y="813499"/>
            <a:ext cx="8520600" cy="4209421"/>
          </a:xfrm>
        </p:spPr>
        <p:txBody>
          <a:bodyPr/>
          <a:lstStyle/>
          <a:p>
            <a:pPr marL="114300" indent="0">
              <a:buNone/>
            </a:pPr>
            <a:r>
              <a:rPr lang="nb-NO" dirty="0">
                <a:solidFill>
                  <a:schemeClr val="tx1"/>
                </a:solidFill>
                <a:latin typeface="Calibri Light" panose="020F0302020204030204" pitchFamily="34" charset="0"/>
                <a:cs typeface="Calibri Light" panose="020F0302020204030204" pitchFamily="34" charset="0"/>
              </a:rPr>
              <a:t>Men så skjer det. </a:t>
            </a:r>
          </a:p>
          <a:p>
            <a:pPr marL="114300" indent="0">
              <a:buNone/>
            </a:pPr>
            <a:r>
              <a:rPr lang="nb-NO" dirty="0">
                <a:solidFill>
                  <a:schemeClr val="tx1"/>
                </a:solidFill>
                <a:latin typeface="Calibri Light" panose="020F0302020204030204" pitchFamily="34" charset="0"/>
                <a:cs typeface="Calibri Light" panose="020F0302020204030204" pitchFamily="34" charset="0"/>
              </a:rPr>
              <a:t>Jeg sitter ved kjøkkenbordet.</a:t>
            </a:r>
          </a:p>
          <a:p>
            <a:pPr marL="114300" indent="0">
              <a:buNone/>
            </a:pPr>
            <a:r>
              <a:rPr lang="nb-NO" dirty="0">
                <a:solidFill>
                  <a:schemeClr val="tx1"/>
                </a:solidFill>
                <a:latin typeface="Calibri Light" panose="020F0302020204030204" pitchFamily="34" charset="0"/>
                <a:cs typeface="Calibri Light" panose="020F0302020204030204" pitchFamily="34" charset="0"/>
              </a:rPr>
              <a:t>Vårsolen flommer inn og fyller ansiktet mitt. </a:t>
            </a:r>
          </a:p>
          <a:p>
            <a:pPr marL="114300" indent="0">
              <a:buNone/>
            </a:pPr>
            <a:r>
              <a:rPr lang="nb-NO" dirty="0">
                <a:solidFill>
                  <a:schemeClr val="tx1"/>
                </a:solidFill>
                <a:latin typeface="Calibri Light" panose="020F0302020204030204" pitchFamily="34" charset="0"/>
                <a:cs typeface="Calibri Light" panose="020F0302020204030204" pitchFamily="34" charset="0"/>
              </a:rPr>
              <a:t>Mitt runde, vakre ansikt. </a:t>
            </a:r>
          </a:p>
          <a:p>
            <a:pPr marL="114300" indent="0">
              <a:buNone/>
            </a:pPr>
            <a:endParaRPr lang="nb-NO" dirty="0">
              <a:solidFill>
                <a:schemeClr val="tx1"/>
              </a:solidFill>
              <a:latin typeface="Calibri Light" panose="020F0302020204030204" pitchFamily="34" charset="0"/>
              <a:cs typeface="Calibri Light" panose="020F0302020204030204" pitchFamily="34" charset="0"/>
            </a:endParaRPr>
          </a:p>
          <a:p>
            <a:pPr marL="114300" indent="0">
              <a:buNone/>
            </a:pPr>
            <a:r>
              <a:rPr lang="nb-NO" dirty="0">
                <a:solidFill>
                  <a:schemeClr val="tx1"/>
                </a:solidFill>
                <a:latin typeface="Calibri Light" panose="020F0302020204030204" pitchFamily="34" charset="0"/>
                <a:cs typeface="Calibri Light" panose="020F0302020204030204" pitchFamily="34" charset="0"/>
              </a:rPr>
              <a:t>Jeg husker.</a:t>
            </a:r>
          </a:p>
          <a:p>
            <a:pPr marL="114300" indent="0">
              <a:buNone/>
            </a:pPr>
            <a:r>
              <a:rPr lang="nb-NO" dirty="0">
                <a:solidFill>
                  <a:schemeClr val="tx1"/>
                </a:solidFill>
                <a:latin typeface="Calibri Light" panose="020F0302020204030204" pitchFamily="34" charset="0"/>
                <a:cs typeface="Calibri Light" panose="020F0302020204030204" pitchFamily="34" charset="0"/>
              </a:rPr>
              <a:t>At jeg ikke er den dere tror.</a:t>
            </a:r>
          </a:p>
          <a:p>
            <a:pPr marL="114300" indent="0">
              <a:buNone/>
            </a:pPr>
            <a:r>
              <a:rPr lang="nb-NO" dirty="0">
                <a:solidFill>
                  <a:schemeClr val="tx1"/>
                </a:solidFill>
                <a:latin typeface="Calibri Light" panose="020F0302020204030204" pitchFamily="34" charset="0"/>
                <a:cs typeface="Calibri Light" panose="020F0302020204030204" pitchFamily="34" charset="0"/>
              </a:rPr>
              <a:t>Jeg slår ikke.</a:t>
            </a:r>
          </a:p>
          <a:p>
            <a:pPr marL="114300" indent="0">
              <a:buNone/>
            </a:pPr>
            <a:r>
              <a:rPr lang="nb-NO" dirty="0">
                <a:solidFill>
                  <a:schemeClr val="tx1"/>
                </a:solidFill>
                <a:latin typeface="Calibri Light" panose="020F0302020204030204" pitchFamily="34" charset="0"/>
                <a:cs typeface="Calibri Light" panose="020F0302020204030204" pitchFamily="34" charset="0"/>
              </a:rPr>
              <a:t>Jeg kommer fra et fredelig folk. </a:t>
            </a:r>
          </a:p>
          <a:p>
            <a:pPr marL="114300" indent="0">
              <a:buNone/>
            </a:pPr>
            <a:endParaRPr lang="nb-NO" dirty="0">
              <a:solidFill>
                <a:schemeClr val="tx1"/>
              </a:solidFill>
              <a:latin typeface="Calibri Light" panose="020F0302020204030204" pitchFamily="34" charset="0"/>
              <a:cs typeface="Calibri Light" panose="020F0302020204030204" pitchFamily="34" charset="0"/>
            </a:endParaRPr>
          </a:p>
          <a:p>
            <a:pPr marL="114300" indent="0">
              <a:buNone/>
            </a:pPr>
            <a:r>
              <a:rPr lang="nb-NO" dirty="0">
                <a:solidFill>
                  <a:schemeClr val="tx1"/>
                </a:solidFill>
                <a:latin typeface="Calibri Light" panose="020F0302020204030204" pitchFamily="34" charset="0"/>
                <a:cs typeface="Calibri Light" panose="020F0302020204030204" pitchFamily="34" charset="0"/>
              </a:rPr>
              <a:t>Og da klyver jeg ut av bokseringen. </a:t>
            </a:r>
          </a:p>
          <a:p>
            <a:pPr marL="114300" indent="0">
              <a:buNone/>
            </a:pPr>
            <a:endParaRPr lang="nb-NO" dirty="0">
              <a:latin typeface="Helvetica Light" panose="020B0403020202020204" pitchFamily="34" charset="0"/>
            </a:endParaRPr>
          </a:p>
          <a:p>
            <a:pPr marL="114300" indent="0">
              <a:buNone/>
            </a:pPr>
            <a:endParaRPr lang="nb-NO" dirty="0">
              <a:latin typeface="Helvetica Light" panose="020B0403020202020204" pitchFamily="34" charset="0"/>
            </a:endParaRPr>
          </a:p>
        </p:txBody>
      </p:sp>
    </p:spTree>
    <p:extLst>
      <p:ext uri="{BB962C8B-B14F-4D97-AF65-F5344CB8AC3E}">
        <p14:creationId xmlns:p14="http://schemas.microsoft.com/office/powerpoint/2010/main" val="2425241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995B2F78-600E-C169-1003-73F9811B638A}"/>
              </a:ext>
            </a:extLst>
          </p:cNvPr>
          <p:cNvSpPr>
            <a:spLocks noGrp="1"/>
          </p:cNvSpPr>
          <p:nvPr>
            <p:ph type="body" idx="1"/>
          </p:nvPr>
        </p:nvSpPr>
        <p:spPr>
          <a:xfrm>
            <a:off x="311700" y="334229"/>
            <a:ext cx="8520600" cy="4704430"/>
          </a:xfrm>
        </p:spPr>
        <p:txBody>
          <a:bodyPr>
            <a:normAutofit/>
          </a:bodyPr>
          <a:lstStyle/>
          <a:p>
            <a:pPr marL="114300" indent="0">
              <a:buNone/>
            </a:pPr>
            <a:r>
              <a:rPr lang="nb-NO" dirty="0">
                <a:solidFill>
                  <a:schemeClr val="tx1"/>
                </a:solidFill>
                <a:latin typeface="Calibri Light" panose="020F0302020204030204" pitchFamily="34" charset="0"/>
                <a:cs typeface="Calibri Light" panose="020F0302020204030204" pitchFamily="34" charset="0"/>
              </a:rPr>
              <a:t>Blodet i kroppen min.</a:t>
            </a:r>
          </a:p>
          <a:p>
            <a:pPr marL="114300" indent="0">
              <a:buNone/>
            </a:pPr>
            <a:r>
              <a:rPr lang="nb-NO" dirty="0">
                <a:solidFill>
                  <a:schemeClr val="tx1"/>
                </a:solidFill>
                <a:latin typeface="Calibri Light" panose="020F0302020204030204" pitchFamily="34" charset="0"/>
                <a:cs typeface="Calibri Light" panose="020F0302020204030204" pitchFamily="34" charset="0"/>
              </a:rPr>
              <a:t>  Pumper.</a:t>
            </a:r>
          </a:p>
          <a:p>
            <a:pPr marL="114300" indent="0">
              <a:buNone/>
            </a:pPr>
            <a:r>
              <a:rPr lang="nb-NO" dirty="0">
                <a:solidFill>
                  <a:schemeClr val="tx1"/>
                </a:solidFill>
                <a:latin typeface="Calibri Light" panose="020F0302020204030204" pitchFamily="34" charset="0"/>
                <a:cs typeface="Calibri Light" panose="020F0302020204030204" pitchFamily="34" charset="0"/>
              </a:rPr>
              <a:t>  Bruser.</a:t>
            </a:r>
          </a:p>
          <a:p>
            <a:pPr marL="114300" indent="0">
              <a:buNone/>
            </a:pPr>
            <a:r>
              <a:rPr lang="nb-NO" dirty="0">
                <a:solidFill>
                  <a:schemeClr val="tx1"/>
                </a:solidFill>
                <a:latin typeface="Calibri Light" panose="020F0302020204030204" pitchFamily="34" charset="0"/>
                <a:cs typeface="Calibri Light" panose="020F0302020204030204" pitchFamily="34" charset="0"/>
              </a:rPr>
              <a:t>  Pumper.</a:t>
            </a:r>
          </a:p>
          <a:p>
            <a:pPr marL="114300" indent="0">
              <a:buNone/>
            </a:pPr>
            <a:endParaRPr lang="nb-NO" dirty="0">
              <a:solidFill>
                <a:schemeClr val="tx1"/>
              </a:solidFill>
              <a:latin typeface="Calibri Light" panose="020F0302020204030204" pitchFamily="34" charset="0"/>
              <a:cs typeface="Calibri Light" panose="020F0302020204030204" pitchFamily="34" charset="0"/>
            </a:endParaRPr>
          </a:p>
          <a:p>
            <a:pPr marL="114300" indent="0">
              <a:buNone/>
            </a:pPr>
            <a:r>
              <a:rPr lang="nb-NO" dirty="0">
                <a:solidFill>
                  <a:schemeClr val="tx1"/>
                </a:solidFill>
                <a:latin typeface="Calibri Light" panose="020F0302020204030204" pitchFamily="34" charset="0"/>
                <a:cs typeface="Calibri Light" panose="020F0302020204030204" pitchFamily="34" charset="0"/>
              </a:rPr>
              <a:t>Kroppen min er sterk, som den blir av generasjoner med hard trening. </a:t>
            </a:r>
          </a:p>
          <a:p>
            <a:pPr marL="114300" indent="0">
              <a:buNone/>
            </a:pPr>
            <a:r>
              <a:rPr lang="nb-NO" dirty="0">
                <a:solidFill>
                  <a:schemeClr val="tx1"/>
                </a:solidFill>
                <a:latin typeface="Calibri Light" panose="020F0302020204030204" pitchFamily="34" charset="0"/>
                <a:cs typeface="Calibri Light" panose="020F0302020204030204" pitchFamily="34" charset="0"/>
              </a:rPr>
              <a:t>  Ryggraden rak.</a:t>
            </a:r>
          </a:p>
          <a:p>
            <a:pPr marL="114300" indent="0">
              <a:buNone/>
            </a:pPr>
            <a:r>
              <a:rPr lang="nb-NO" dirty="0">
                <a:solidFill>
                  <a:schemeClr val="tx1"/>
                </a:solidFill>
                <a:latin typeface="Calibri Light" panose="020F0302020204030204" pitchFamily="34" charset="0"/>
                <a:cs typeface="Calibri Light" panose="020F0302020204030204" pitchFamily="34" charset="0"/>
              </a:rPr>
              <a:t>  Røtter dypt nede i jorden. </a:t>
            </a:r>
          </a:p>
          <a:p>
            <a:pPr marL="114300" indent="0">
              <a:buNone/>
            </a:pPr>
            <a:r>
              <a:rPr lang="nb-NO" dirty="0">
                <a:solidFill>
                  <a:schemeClr val="tx1"/>
                </a:solidFill>
                <a:latin typeface="Calibri Light" panose="020F0302020204030204" pitchFamily="34" charset="0"/>
                <a:cs typeface="Calibri Light" panose="020F0302020204030204" pitchFamily="34" charset="0"/>
              </a:rPr>
              <a:t>  Lunger store som urskogen.</a:t>
            </a:r>
          </a:p>
          <a:p>
            <a:pPr marL="114300" indent="0">
              <a:buNone/>
            </a:pPr>
            <a:r>
              <a:rPr lang="nb-NO" dirty="0">
                <a:solidFill>
                  <a:schemeClr val="tx1"/>
                </a:solidFill>
                <a:latin typeface="Calibri Light" panose="020F0302020204030204" pitchFamily="34" charset="0"/>
                <a:cs typeface="Calibri Light" panose="020F0302020204030204" pitchFamily="34" charset="0"/>
              </a:rPr>
              <a:t>  Muskler som står imot en orkan.</a:t>
            </a:r>
          </a:p>
          <a:p>
            <a:pPr marL="114300" indent="0">
              <a:buNone/>
            </a:pPr>
            <a:r>
              <a:rPr lang="nb-NO" dirty="0">
                <a:solidFill>
                  <a:schemeClr val="tx1"/>
                </a:solidFill>
                <a:latin typeface="Calibri Light" panose="020F0302020204030204" pitchFamily="34" charset="0"/>
                <a:cs typeface="Calibri Light" panose="020F0302020204030204" pitchFamily="34" charset="0"/>
              </a:rPr>
              <a:t>  Jeg er ikke den dere tror.</a:t>
            </a:r>
          </a:p>
          <a:p>
            <a:pPr marL="114300" indent="0">
              <a:buNone/>
            </a:pPr>
            <a:r>
              <a:rPr lang="nb-NO" dirty="0">
                <a:solidFill>
                  <a:schemeClr val="tx1"/>
                </a:solidFill>
                <a:latin typeface="Calibri Light" panose="020F0302020204030204" pitchFamily="34" charset="0"/>
                <a:cs typeface="Calibri Light" panose="020F0302020204030204" pitchFamily="34" charset="0"/>
              </a:rPr>
              <a:t>  Jeg husker hvem jeg er. </a:t>
            </a:r>
          </a:p>
          <a:p>
            <a:pPr marL="114300" indent="0">
              <a:buNone/>
            </a:pPr>
            <a:endParaRPr lang="nb-NO" dirty="0">
              <a:solidFill>
                <a:schemeClr val="tx1"/>
              </a:solidFill>
              <a:latin typeface="Calibri Light" panose="020F0302020204030204" pitchFamily="34" charset="0"/>
              <a:cs typeface="Calibri Light" panose="020F0302020204030204" pitchFamily="34" charset="0"/>
            </a:endParaRPr>
          </a:p>
          <a:p>
            <a:pPr marL="114300" indent="0">
              <a:buNone/>
            </a:pPr>
            <a:r>
              <a:rPr lang="nb-NO" dirty="0">
                <a:solidFill>
                  <a:schemeClr val="tx1"/>
                </a:solidFill>
                <a:latin typeface="Calibri Light" panose="020F0302020204030204" pitchFamily="34" charset="0"/>
                <a:cs typeface="Calibri Light" panose="020F0302020204030204" pitchFamily="34" charset="0"/>
              </a:rPr>
              <a:t>Hvem er du? </a:t>
            </a:r>
          </a:p>
          <a:p>
            <a:pPr marL="114300" indent="0">
              <a:buNone/>
            </a:pPr>
            <a:endParaRPr lang="nb-NO" dirty="0">
              <a:latin typeface="Helvetica Light" panose="020B0403020202020204" pitchFamily="34" charset="0"/>
            </a:endParaRPr>
          </a:p>
          <a:p>
            <a:pPr marL="114300" indent="0">
              <a:buNone/>
            </a:pPr>
            <a:endParaRPr lang="nb-NO" dirty="0">
              <a:latin typeface="Helvetica Light" panose="020B0403020202020204" pitchFamily="34" charset="0"/>
            </a:endParaRPr>
          </a:p>
        </p:txBody>
      </p:sp>
    </p:spTree>
    <p:extLst>
      <p:ext uri="{BB962C8B-B14F-4D97-AF65-F5344CB8AC3E}">
        <p14:creationId xmlns:p14="http://schemas.microsoft.com/office/powerpoint/2010/main" val="1111588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2"/>
          <p:cNvPicPr preferRelativeResize="0"/>
          <p:nvPr/>
        </p:nvPicPr>
        <p:blipFill>
          <a:blip r:embed="rId3">
            <a:alphaModFix/>
          </a:blip>
          <a:stretch>
            <a:fillRect/>
          </a:stretch>
        </p:blipFill>
        <p:spPr>
          <a:xfrm>
            <a:off x="2929050" y="210950"/>
            <a:ext cx="3135233" cy="48387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338175" y="221450"/>
            <a:ext cx="6237199" cy="4214975"/>
          </a:xfrm>
          <a:prstGeom prst="rect">
            <a:avLst/>
          </a:prstGeom>
          <a:noFill/>
          <a:ln>
            <a:noFill/>
          </a:ln>
        </p:spPr>
      </p:pic>
      <p:sp>
        <p:nvSpPr>
          <p:cNvPr id="62" name="Google Shape;62;p14"/>
          <p:cNvSpPr txBox="1"/>
          <p:nvPr/>
        </p:nvSpPr>
        <p:spPr>
          <a:xfrm>
            <a:off x="2843450" y="4462525"/>
            <a:ext cx="3849300" cy="59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 sz="2500" dirty="0">
                <a:latin typeface="Economica"/>
                <a:ea typeface="Economica"/>
                <a:cs typeface="Calibri" panose="020F0502020204030204" pitchFamily="34" charset="0"/>
                <a:sym typeface="Economica"/>
              </a:rPr>
              <a:t>Hva er hverdagsrasisme?</a:t>
            </a:r>
            <a:endParaRPr sz="2500" dirty="0">
              <a:latin typeface="Economica"/>
              <a:ea typeface="Economica"/>
              <a:cs typeface="Calibri" panose="020F0502020204030204" pitchFamily="34" charset="0"/>
              <a:sym typeface="Economic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3023625" y="266850"/>
            <a:ext cx="2994551" cy="47599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1052950" y="252200"/>
            <a:ext cx="6955177" cy="4914124"/>
          </a:xfrm>
          <a:prstGeom prst="rect">
            <a:avLst/>
          </a:prstGeom>
          <a:noFill/>
          <a:ln>
            <a:noFill/>
          </a:ln>
        </p:spPr>
      </p:pic>
      <p:sp>
        <p:nvSpPr>
          <p:cNvPr id="73" name="Google Shape;73;p16"/>
          <p:cNvSpPr txBox="1"/>
          <p:nvPr/>
        </p:nvSpPr>
        <p:spPr>
          <a:xfrm>
            <a:off x="1281550" y="2571738"/>
            <a:ext cx="2268300" cy="4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 sz="1800" dirty="0">
                <a:latin typeface="Caveat"/>
                <a:ea typeface="Caveat"/>
                <a:cs typeface="Caveat"/>
                <a:sym typeface="Caveat"/>
              </a:rPr>
              <a:t>Hvorfor hater de oss?</a:t>
            </a:r>
            <a:endParaRPr sz="1800" dirty="0">
              <a:latin typeface="Caveat"/>
              <a:ea typeface="Caveat"/>
              <a:cs typeface="Caveat"/>
              <a:sym typeface="Cave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7"/>
          <p:cNvPicPr preferRelativeResize="0"/>
          <p:nvPr/>
        </p:nvPicPr>
        <p:blipFill>
          <a:blip r:embed="rId3">
            <a:alphaModFix/>
          </a:blip>
          <a:stretch>
            <a:fillRect/>
          </a:stretch>
        </p:blipFill>
        <p:spPr>
          <a:xfrm>
            <a:off x="2565300" y="152400"/>
            <a:ext cx="3387520" cy="49910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8"/>
          <p:cNvPicPr preferRelativeResize="0"/>
          <p:nvPr/>
        </p:nvPicPr>
        <p:blipFill>
          <a:blip r:embed="rId3">
            <a:alphaModFix/>
          </a:blip>
          <a:stretch>
            <a:fillRect/>
          </a:stretch>
        </p:blipFill>
        <p:spPr>
          <a:xfrm>
            <a:off x="2885525" y="152400"/>
            <a:ext cx="2383911" cy="48387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9"/>
          <p:cNvPicPr preferRelativeResize="0"/>
          <p:nvPr/>
        </p:nvPicPr>
        <p:blipFill>
          <a:blip r:embed="rId3">
            <a:alphaModFix/>
          </a:blip>
          <a:stretch>
            <a:fillRect/>
          </a:stretch>
        </p:blipFill>
        <p:spPr>
          <a:xfrm>
            <a:off x="1676400" y="152400"/>
            <a:ext cx="5660751" cy="48387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0"/>
          <p:cNvPicPr preferRelativeResize="0"/>
          <p:nvPr/>
        </p:nvPicPr>
        <p:blipFill>
          <a:blip r:embed="rId3">
            <a:alphaModFix/>
          </a:blip>
          <a:stretch>
            <a:fillRect/>
          </a:stretch>
        </p:blipFill>
        <p:spPr>
          <a:xfrm>
            <a:off x="838200" y="152400"/>
            <a:ext cx="7467715" cy="48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1"/>
          <p:cNvPicPr preferRelativeResize="0"/>
          <p:nvPr/>
        </p:nvPicPr>
        <p:blipFill>
          <a:blip r:embed="rId3">
            <a:alphaModFix/>
          </a:blip>
          <a:stretch>
            <a:fillRect/>
          </a:stretch>
        </p:blipFill>
        <p:spPr>
          <a:xfrm>
            <a:off x="539325" y="343988"/>
            <a:ext cx="7732977" cy="4455524"/>
          </a:xfrm>
          <a:prstGeom prst="rect">
            <a:avLst/>
          </a:prstGeom>
          <a:noFill/>
          <a:ln>
            <a:noFill/>
          </a:ln>
        </p:spPr>
      </p:pic>
      <p:sp>
        <p:nvSpPr>
          <p:cNvPr id="99" name="Google Shape;99;p21"/>
          <p:cNvSpPr txBox="1"/>
          <p:nvPr/>
        </p:nvSpPr>
        <p:spPr>
          <a:xfrm>
            <a:off x="3153102" y="3556702"/>
            <a:ext cx="6039697" cy="129907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 sz="2000" dirty="0">
                <a:latin typeface="Calibri" panose="020F0502020204030204" pitchFamily="34" charset="0"/>
                <a:ea typeface="Economica"/>
                <a:cs typeface="Calibri" panose="020F0502020204030204" pitchFamily="34" charset="0"/>
                <a:sym typeface="Economica"/>
              </a:rPr>
              <a:t>Når vil du sette en stopper for det? Og hvordan? </a:t>
            </a:r>
            <a:endParaRPr sz="2000" dirty="0">
              <a:latin typeface="Calibri" panose="020F0502020204030204" pitchFamily="34" charset="0"/>
              <a:ea typeface="Economica"/>
              <a:cs typeface="Calibri" panose="020F0502020204030204" pitchFamily="34" charset="0"/>
              <a:sym typeface="Economic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1458</Words>
  <Application>Microsoft Macintosh PowerPoint</Application>
  <PresentationFormat>Skjermfremvisning (16:9)</PresentationFormat>
  <Paragraphs>123</Paragraphs>
  <Slides>19</Slides>
  <Notes>10</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19</vt:i4>
      </vt:variant>
    </vt:vector>
  </HeadingPairs>
  <TitlesOfParts>
    <vt:vector size="27" baseType="lpstr">
      <vt:lpstr>Calibri</vt:lpstr>
      <vt:lpstr>Abadi MT Condensed Light</vt:lpstr>
      <vt:lpstr>Calibri Light</vt:lpstr>
      <vt:lpstr>Caveat</vt:lpstr>
      <vt:lpstr>Arial</vt:lpstr>
      <vt:lpstr>Economica</vt:lpstr>
      <vt:lpstr>Helvetica Light</vt:lpstr>
      <vt:lpstr>Simple Light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                    Rasismens koreografi av Patricia Fjellgren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Katarina Blind</cp:lastModifiedBy>
  <cp:revision>2</cp:revision>
  <dcterms:modified xsi:type="dcterms:W3CDTF">2024-08-16T12:09:16Z</dcterms:modified>
</cp:coreProperties>
</file>