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7" r:id="rId5"/>
    <p:sldId id="348" r:id="rId6"/>
    <p:sldId id="338" r:id="rId7"/>
    <p:sldId id="335" r:id="rId8"/>
    <p:sldId id="365" r:id="rId9"/>
    <p:sldId id="342" r:id="rId10"/>
    <p:sldId id="355" r:id="rId11"/>
    <p:sldId id="376" r:id="rId12"/>
    <p:sldId id="368" r:id="rId13"/>
    <p:sldId id="370" r:id="rId14"/>
    <p:sldId id="371" r:id="rId15"/>
    <p:sldId id="372" r:id="rId16"/>
    <p:sldId id="373" r:id="rId17"/>
    <p:sldId id="375"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643"/>
    <a:srgbClr val="5D557E"/>
    <a:srgbClr val="009C91"/>
    <a:srgbClr val="8D5337"/>
    <a:srgbClr val="633B27"/>
    <a:srgbClr val="D1D0DB"/>
    <a:srgbClr val="5F2B62"/>
    <a:srgbClr val="5F2D62"/>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A5DAF-ED10-4D71-A091-B1AEA40CBDA3}" v="4" dt="2024-08-19T12:34:22.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9202" autoAdjust="0"/>
  </p:normalViewPr>
  <p:slideViewPr>
    <p:cSldViewPr snapToGrid="0">
      <p:cViewPr varScale="1">
        <p:scale>
          <a:sx n="87" d="100"/>
          <a:sy n="87" d="100"/>
        </p:scale>
        <p:origin x="14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Hermanstrand" userId="cba8268a-c8d4-479e-9a03-62656acfe66d" providerId="ADAL" clId="{981A5DAF-ED10-4D71-A091-B1AEA40CBDA3}"/>
    <pc:docChg chg="addSld delSld modSld sldOrd">
      <pc:chgData name="Håkon Hermanstrand" userId="cba8268a-c8d4-479e-9a03-62656acfe66d" providerId="ADAL" clId="{981A5DAF-ED10-4D71-A091-B1AEA40CBDA3}" dt="2024-08-19T12:53:31.064" v="27" actId="20577"/>
      <pc:docMkLst>
        <pc:docMk/>
      </pc:docMkLst>
      <pc:sldChg chg="modSp mod">
        <pc:chgData name="Håkon Hermanstrand" userId="cba8268a-c8d4-479e-9a03-62656acfe66d" providerId="ADAL" clId="{981A5DAF-ED10-4D71-A091-B1AEA40CBDA3}" dt="2024-08-19T12:53:31.064" v="27" actId="20577"/>
        <pc:sldMkLst>
          <pc:docMk/>
          <pc:sldMk cId="262960397" sldId="257"/>
        </pc:sldMkLst>
        <pc:spChg chg="mod">
          <ac:chgData name="Håkon Hermanstrand" userId="cba8268a-c8d4-479e-9a03-62656acfe66d" providerId="ADAL" clId="{981A5DAF-ED10-4D71-A091-B1AEA40CBDA3}" dt="2024-08-19T12:53:31.064" v="27" actId="20577"/>
          <ac:spMkLst>
            <pc:docMk/>
            <pc:sldMk cId="262960397" sldId="257"/>
            <ac:spMk id="5" creationId="{2C2BA8A7-1587-97A8-30E9-2D44DFC70325}"/>
          </ac:spMkLst>
        </pc:spChg>
      </pc:sldChg>
      <pc:sldChg chg="add">
        <pc:chgData name="Håkon Hermanstrand" userId="cba8268a-c8d4-479e-9a03-62656acfe66d" providerId="ADAL" clId="{981A5DAF-ED10-4D71-A091-B1AEA40CBDA3}" dt="2024-08-19T12:34:22.970" v="3"/>
        <pc:sldMkLst>
          <pc:docMk/>
          <pc:sldMk cId="1630028124" sldId="335"/>
        </pc:sldMkLst>
      </pc:sldChg>
      <pc:sldChg chg="add">
        <pc:chgData name="Håkon Hermanstrand" userId="cba8268a-c8d4-479e-9a03-62656acfe66d" providerId="ADAL" clId="{981A5DAF-ED10-4D71-A091-B1AEA40CBDA3}" dt="2024-08-19T12:30:08.756" v="1"/>
        <pc:sldMkLst>
          <pc:docMk/>
          <pc:sldMk cId="2160856261" sldId="338"/>
        </pc:sldMkLst>
      </pc:sldChg>
      <pc:sldChg chg="add">
        <pc:chgData name="Håkon Hermanstrand" userId="cba8268a-c8d4-479e-9a03-62656acfe66d" providerId="ADAL" clId="{981A5DAF-ED10-4D71-A091-B1AEA40CBDA3}" dt="2024-08-19T12:29:56.240" v="0"/>
        <pc:sldMkLst>
          <pc:docMk/>
          <pc:sldMk cId="1159478388" sldId="348"/>
        </pc:sldMkLst>
      </pc:sldChg>
      <pc:sldChg chg="ord">
        <pc:chgData name="Håkon Hermanstrand" userId="cba8268a-c8d4-479e-9a03-62656acfe66d" providerId="ADAL" clId="{981A5DAF-ED10-4D71-A091-B1AEA40CBDA3}" dt="2024-08-19T12:39:17.897" v="8"/>
        <pc:sldMkLst>
          <pc:docMk/>
          <pc:sldMk cId="2379239681" sldId="355"/>
        </pc:sldMkLst>
      </pc:sldChg>
      <pc:sldChg chg="del ord">
        <pc:chgData name="Håkon Hermanstrand" userId="cba8268a-c8d4-479e-9a03-62656acfe66d" providerId="ADAL" clId="{981A5DAF-ED10-4D71-A091-B1AEA40CBDA3}" dt="2024-08-19T12:39:10.518" v="6" actId="47"/>
        <pc:sldMkLst>
          <pc:docMk/>
          <pc:sldMk cId="3519958315" sldId="369"/>
        </pc:sldMkLst>
      </pc:sldChg>
      <pc:sldChg chg="add">
        <pc:chgData name="Håkon Hermanstrand" userId="cba8268a-c8d4-479e-9a03-62656acfe66d" providerId="ADAL" clId="{981A5DAF-ED10-4D71-A091-B1AEA40CBDA3}" dt="2024-08-19T12:31:33.887" v="2"/>
        <pc:sldMkLst>
          <pc:docMk/>
          <pc:sldMk cId="3790390047"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B7B99-A7E5-40FF-8935-AEFF13227660}" type="datetimeFigureOut">
              <a:rPr lang="nb-NO" smtClean="0"/>
              <a:t>19.08.2024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46280-7860-4A57-A25E-E4E7BAE87791}" type="slidenum">
              <a:rPr lang="nb-NO" smtClean="0"/>
              <a:t>‹#›</a:t>
            </a:fld>
            <a:endParaRPr lang="nb-NO"/>
          </a:p>
        </p:txBody>
      </p:sp>
    </p:spTree>
    <p:extLst>
      <p:ext uri="{BB962C8B-B14F-4D97-AF65-F5344CB8AC3E}">
        <p14:creationId xmlns:p14="http://schemas.microsoft.com/office/powerpoint/2010/main" val="26454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13830-E0CE-47B5-BF53-C31EA955201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68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nb-NO" sz="1800" b="0" i="0" u="none" strike="noStrike" baseline="0">
                <a:latin typeface="Minion Pro"/>
              </a:rPr>
              <a:t>Kommisjonen vurderer tiltak innen språkpilaren som avgjørende for å bøte på konsekvensene av fornorskingspolitikken, i form av språktap, og for å skape et reelt kulturelt og </a:t>
            </a:r>
            <a:r>
              <a:rPr lang="nb-NO" sz="1800" b="0" i="0" u="none" strike="noStrike" baseline="0" err="1">
                <a:latin typeface="Minion Pro"/>
              </a:rPr>
              <a:t>identitetsmessig</a:t>
            </a:r>
            <a:r>
              <a:rPr lang="nb-NO" sz="1800" b="0" i="0" u="none" strike="noStrike" baseline="0">
                <a:latin typeface="Minion Pro"/>
              </a:rPr>
              <a:t> likeverd mellom majoriteten og minoritetene. </a:t>
            </a:r>
            <a:endParaRPr lang="nb-NO" sz="1800" b="0" i="0" u="none" strike="noStrike" baseline="0" dirty="0">
              <a:latin typeface="Minion Pro"/>
            </a:endParaRPr>
          </a:p>
          <a:p>
            <a:pPr marL="285750" indent="-285750" algn="l">
              <a:buFont typeface="Arial" panose="020B0604020202020204" pitchFamily="34" charset="0"/>
              <a:buChar char="•"/>
            </a:pPr>
            <a:r>
              <a:rPr lang="nb-NO" sz="1800" b="0" i="0" u="none" strike="noStrike" baseline="0">
                <a:latin typeface="Minion Pro"/>
              </a:rPr>
              <a:t>Det er nødvendig med et </a:t>
            </a:r>
            <a:r>
              <a:rPr lang="nb-NO" sz="1800" b="0" i="0" u="none" strike="noStrike" baseline="0" err="1">
                <a:latin typeface="Minion Pro"/>
              </a:rPr>
              <a:t>språkløft</a:t>
            </a:r>
            <a:r>
              <a:rPr lang="nb-NO" sz="1800" b="0" i="0" u="none" strike="noStrike" baseline="0">
                <a:latin typeface="Minion Pro"/>
              </a:rPr>
              <a:t> og en målsetning om flerspråklighet i samfunnet som gir gode rammer for revitalisering av språk for både barn, ungdom og voksne. </a:t>
            </a:r>
            <a:endParaRPr lang="nb-NO" sz="1800" b="0" i="0" u="none" strike="noStrike" baseline="0" dirty="0">
              <a:latin typeface="Minion Pro"/>
            </a:endParaRPr>
          </a:p>
          <a:p>
            <a:pPr marL="285750" indent="-285750" algn="l">
              <a:buFont typeface="Arial" panose="020B0604020202020204" pitchFamily="34" charset="0"/>
              <a:buChar char="•"/>
            </a:pPr>
            <a:r>
              <a:rPr lang="nb-NO" sz="1800" b="0" i="0" u="none" strike="noStrike" baseline="0">
                <a:latin typeface="Minion Pro"/>
              </a:rPr>
              <a:t>Kommisjonen understreker at språkpilaren innebærer at det finnes undervisningstilbud fra barnehage til høyere utdanning, og mange nok språkarenaer, slik at språkene er lett tilgjengelige, synlige, relevante og tilstedeværende i hverdagen. </a:t>
            </a:r>
            <a:endParaRPr lang="nb-NO" sz="1800" b="0" i="0" u="none" strike="noStrike" baseline="0" dirty="0">
              <a:solidFill>
                <a:srgbClr val="000000"/>
              </a:solidFill>
              <a:latin typeface="Minion Pro"/>
            </a:endParaRPr>
          </a:p>
          <a:p>
            <a:pPr marL="285750" indent="-285750">
              <a:buFont typeface="Arial" panose="020B0604020202020204" pitchFamily="34" charset="0"/>
              <a:buChar char="•"/>
            </a:pPr>
            <a:r>
              <a:rPr lang="nb-NO" sz="1800" b="0" i="0" u="none" strike="noStrike" baseline="0">
                <a:latin typeface="Minion Pro"/>
              </a:rPr>
              <a:t>Det helhetlige opplæringstilbudet i både barnehage, grunnskole, videregående skole, høyere utdanning og voksenopplæring legger grunnlaget for revitalisering og en større anerkjennelse av samiske og kvensk språk. </a:t>
            </a:r>
            <a:endParaRPr lang="nb-NO" sz="1800" b="0" i="0" u="none" strike="noStrike" baseline="0" dirty="0">
              <a:solidFill>
                <a:srgbClr val="000000"/>
              </a:solidFill>
              <a:latin typeface="Minion Pro"/>
            </a:endParaRPr>
          </a:p>
          <a:p>
            <a:pPr marL="285750" indent="-285750" algn="l">
              <a:buFont typeface="Arial" panose="020B0604020202020204" pitchFamily="34" charset="0"/>
              <a:buChar char="•"/>
            </a:pPr>
            <a:r>
              <a:rPr lang="nb-NO" sz="1800" b="0" i="0" u="none" strike="noStrike" baseline="0">
                <a:latin typeface="Minion Pro"/>
              </a:rPr>
              <a:t>Potensialet for nordisk samarbeid for å styrke utdanningstilbudet fra barnehage til høyere utdanning på minoritetsspråkene bør utnyttes. Det bør iverksettes grenseoverskridende samarbeid med Sverige og Finland med mål om å styrke språkarbeidet, blant annet gjennom kulturutveksling, felles barnehage- og skoletilbud, harmonisering av læreplaner og felles læremiddelproduksjon. </a:t>
            </a:r>
            <a:endParaRPr lang="nb-NO" sz="1800" b="0" i="0" u="none" strike="noStrike" baseline="0" dirty="0">
              <a:solidFill>
                <a:srgbClr val="000000"/>
              </a:solidFill>
              <a:latin typeface="Minion Pro"/>
            </a:endParaRPr>
          </a:p>
          <a:p>
            <a:pPr marL="285750" indent="-285750">
              <a:buFont typeface="Arial" panose="020B0604020202020204" pitchFamily="34" charset="0"/>
              <a:buChar char="•"/>
            </a:pPr>
            <a:r>
              <a:rPr lang="nb-NO" sz="1800" b="0" i="0" u="none" strike="noStrike" baseline="0">
                <a:latin typeface="Minion Pro"/>
              </a:rPr>
              <a:t>I revitaliseringen av </a:t>
            </a:r>
            <a:r>
              <a:rPr lang="nb-NO" sz="1800" b="0" i="0" u="none" strike="noStrike" baseline="0" dirty="0">
                <a:latin typeface="Minion Pro"/>
              </a:rPr>
              <a:t>pite</a:t>
            </a:r>
            <a:r>
              <a:rPr lang="nb-NO" sz="1800" b="0" i="0" u="none" strike="noStrike" baseline="0">
                <a:latin typeface="Minion Pro"/>
              </a:rPr>
              <a:t>-, ume- og skoltesamisk er det avgjørende med et samarbeid med kompetansemiljøene som finnes på svensk og finsk side. </a:t>
            </a:r>
            <a:endParaRPr lang="nb-NO" sz="1800" b="0" i="0" u="none" strike="noStrike" baseline="0" dirty="0">
              <a:latin typeface="Minion Pro"/>
            </a:endParaRPr>
          </a:p>
          <a:p>
            <a:pPr marL="285750" indent="-285750" algn="l">
              <a:buFont typeface="Arial" panose="020B0604020202020204" pitchFamily="34" charset="0"/>
              <a:buChar char="•"/>
            </a:pPr>
            <a:r>
              <a:rPr lang="nb-NO" sz="1800" b="0" i="0" u="none" strike="noStrike" baseline="0">
                <a:latin typeface="Minion Pro"/>
              </a:rPr>
              <a:t>Kommisjonen foreslår at det utvikles en handlingsplan for kvensk språk for å få opp antall språkbrukere, slik at kvensk på sikt kan løftes fra del II til del III i minoritetsspråkpakten. </a:t>
            </a:r>
            <a:endParaRPr lang="nb-NO" sz="1800" b="0" i="0" u="none" strike="noStrike" baseline="0" dirty="0">
              <a:solidFill>
                <a:srgbClr val="000000"/>
              </a:solidFill>
              <a:latin typeface="Minion Pro"/>
            </a:endParaRPr>
          </a:p>
          <a:p>
            <a:pPr marL="285750" indent="-285750">
              <a:buFont typeface="Arial" panose="020B0604020202020204" pitchFamily="34" charset="0"/>
              <a:buChar char="•"/>
            </a:pPr>
            <a:r>
              <a:rPr lang="nb-NO" sz="1800" b="0" i="0" u="none" strike="noStrike" baseline="0">
                <a:latin typeface="Minion Pro"/>
              </a:rPr>
              <a:t>Å løfte kvensk til del III i minoritetsspråkpakten innebærer sterkere rettigheter til språkopplæring og til å bruke kvensk i møte med offentlig administrasjon og i rettssystemet. </a:t>
            </a:r>
            <a:endParaRPr lang="nb-NO" sz="1800" b="0" i="0" u="none" strike="noStrike" baseline="0" dirty="0">
              <a:latin typeface="Minion Pro"/>
            </a:endParaRPr>
          </a:p>
          <a:p>
            <a:pPr marL="285750" indent="-285750" algn="l">
              <a:buFont typeface="Arial" panose="020B0604020202020204" pitchFamily="34" charset="0"/>
              <a:buChar char="•"/>
            </a:pPr>
            <a:r>
              <a:rPr lang="nb-NO" sz="1800" b="0" i="0" u="none" strike="noStrike" baseline="0">
                <a:latin typeface="Minion Pro"/>
              </a:rPr>
              <a:t>Kommisjonen viser til NOU 2016: 18 Hjertespråket og foreslår at det utarbeides en overordnet strategi for å oppnå språklig likestilling innen oppvekst og utdanning, helse og omsorg, og </a:t>
            </a:r>
            <a:r>
              <a:rPr lang="nn-NO" sz="1800" b="0" i="0" u="none" strike="noStrike" baseline="0">
                <a:latin typeface="Minion Pro"/>
              </a:rPr>
              <a:t>forvaltning og justis, </a:t>
            </a:r>
            <a:r>
              <a:rPr lang="nn-NO" sz="1800" b="0" i="0" u="none" strike="noStrike" baseline="0" err="1">
                <a:latin typeface="Minion Pro"/>
              </a:rPr>
              <a:t>tilpasset</a:t>
            </a:r>
            <a:r>
              <a:rPr lang="nn-NO" sz="1800" b="0" i="0" u="none" strike="noStrike" baseline="0">
                <a:latin typeface="Minion Pro"/>
              </a:rPr>
              <a:t> samiske språk. </a:t>
            </a:r>
            <a:r>
              <a:rPr lang="nb-NO" sz="1800" b="0" i="0" u="none" strike="noStrike" baseline="0">
                <a:latin typeface="Minion Pro"/>
              </a:rPr>
              <a:t>For å oppnå målsettingen om likeverdige samiske språk foreslår kommisjonen at det utarbeides et program for å styrke </a:t>
            </a:r>
            <a:r>
              <a:rPr lang="nb-NO" sz="1800" b="0" i="0" u="none" strike="noStrike" baseline="0" dirty="0">
                <a:latin typeface="Minion Pro"/>
              </a:rPr>
              <a:t>pite</a:t>
            </a:r>
            <a:r>
              <a:rPr lang="nb-NO" sz="1800" b="0" i="0" u="none" strike="noStrike" baseline="0">
                <a:latin typeface="Minion Pro"/>
              </a:rPr>
              <a:t>-, ume- og skoltesamisk, slik at språkene på sikt kan inkluderes av minoritetsspråkpakten. </a:t>
            </a:r>
            <a:endParaRPr lang="nb-NO" sz="1800" b="0" i="0" u="none" strike="noStrike" baseline="0" dirty="0">
              <a:solidFill>
                <a:srgbClr val="000000"/>
              </a:solidFill>
              <a:latin typeface="Minion Pro"/>
            </a:endParaRPr>
          </a:p>
          <a:p>
            <a:pPr marL="285750" indent="-285750">
              <a:buFont typeface="Arial" panose="020B0604020202020204" pitchFamily="34" charset="0"/>
              <a:buChar char="•"/>
            </a:pPr>
            <a:r>
              <a:rPr lang="nb-NO" sz="1800" b="0" i="0" u="none" strike="noStrike" baseline="0">
                <a:latin typeface="Minion Pro"/>
              </a:rPr>
              <a:t>Kommisjonen oppfordrer offentlige myndigheter på alle nivåer til å sette seg mål om å styrke kvensk og samiske språk både i kvantitativ og kvalitativ forstand. Kommisjonen mener en reversering av fornorskingspolitikkens språklige konsekvenser er en sentral del av forsoningsprosessen. Det helhetlige opplæringstilbudet i både barnehage, grunnskole, videregående skole, høyere utdanning og voksenopplæring legger grunnlaget for revitalisering og en større anerkjennelse av samiske og kvensk språk. </a:t>
            </a:r>
            <a:endParaRPr lang="nb-NO" sz="1800" b="0" i="0" u="none" strike="noStrike" baseline="0" dirty="0">
              <a:latin typeface="Minion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i="0" u="none" strike="noStrike" baseline="0">
                <a:latin typeface="Minion Pro"/>
              </a:rPr>
              <a:t>Samlet sett vil disse tiltakene bidra til likeverdig tilgang til språk og språkopplæring gjennom hele oppveksten og utdanningsløpet, samt til at de som mistet språket sitt som følge av fornorskingspolitikken, får en reell mulighet til å ta det tilbake. </a:t>
            </a:r>
            <a:endParaRPr lang="nb-NO" sz="1800" b="0" i="0" u="none" strike="noStrike" baseline="0" dirty="0">
              <a:latin typeface="Minion Pro"/>
            </a:endParaRPr>
          </a:p>
          <a:p>
            <a:endParaRPr lang="nb-NO" sz="1800" b="0" i="0" u="none" strike="noStrike" kern="1200" baseline="0">
              <a:solidFill>
                <a:schemeClr val="tx1"/>
              </a:solidFill>
              <a:effectLst/>
              <a:latin typeface="Minion Pro"/>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Kommisjonens gjennomgang av forutsetninger for utvikling av samers, kveners/norskfinners og skogfinners kunst og kulturuttrykk viser at urfolk og nasjonale minoriteter har vært marginale i kulturoffentligheten. Gjennom utredningen har kommisjonen pekt på en positiv utvikling av kulturlivets ulike områder som gjenspeiler det kulturelle mangfoldet i hele samfunnet og særlig i flerkulturelle deler av landet og i samiske, kvenske/norskfinske og skogfinske miljøer. Kommisjonen har videre dokumentert at deler av den kulturelle grunnmuren og det kulturelle mangfoldet har gått tapt gjennom fornorskingen eller ikke fått like gode utviklingsvilkår som andre. Kommisjonen mener at erkjennelsen av at Norge har vært og er et flerkulturelt samfunn, må ligge til grunn for forsoning.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Gjennom formidling har kulturlivet en sentral rolle i å fremme toleranse og forståelse for andre. Det skaper refleksjoner over og innsikt i andres historie, verdier, identitet, og videre forståelse for det samfun­net vi lever i. Kommisjonen ser et mangfoldig kunst- og kulturuttrykk som en forutsetning for å skape mer inkluderende et velfungerende demokrati.</a:t>
            </a:r>
            <a:r>
              <a:rPr lang="nb-NO" sz="1800">
                <a:solidFill>
                  <a:srgbClr val="000000"/>
                </a:solidFill>
                <a:effectLst/>
                <a:latin typeface="Minion Pro"/>
                <a:ea typeface="Calibri" panose="020F0502020204030204" pitchFamily="34" charset="0"/>
                <a:cs typeface="Minion Pro"/>
              </a:rPr>
              <a:t> </a:t>
            </a:r>
            <a:endParaRPr lang="nb-NO" sz="1800" dirty="0">
              <a:solidFill>
                <a:srgbClr val="000000"/>
              </a:solidFill>
              <a:effectLst/>
              <a:latin typeface="Minion Pro"/>
              <a:ea typeface="Calibri" panose="020F0502020204030204" pitchFamily="34" charset="0"/>
              <a:cs typeface="Minion Pro"/>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Det må legges til rette for at ikke bare samer, kve­ner/norskfinner og skogfinner, men også den øvrige befolkningen skal kunne delta i et kulturliv som oppleves relevant for alle. Kommisjonen mener at de store nasjonale kulturinstitusjonene har en viktig rolle i dette, og mener videre at man ved å fremme inkludering i kulturlivet kan stimulere kulturaktører til å øke samarbeidet mellom gruppene.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foreslår en styrking av skogfinske, samiske og kvenske kulturinstitusjoner, kulturorgani­sasjoner og kunstner og kulturmiljøer. Samarbeidet forankres både på nasjonalt, nordisk og internasjonalt nivå, og minoritetene prioriteres innen kunst, kultur, litteratur og film. Kommisjonen foreslår at Norsk Skogfinsk Museum/</a:t>
            </a:r>
            <a:r>
              <a:rPr lang="nb-NO" sz="1800" kern="100" err="1">
                <a:effectLst/>
                <a:latin typeface="Calibri" panose="020F0502020204030204" pitchFamily="34" charset="0"/>
                <a:ea typeface="Calibri" panose="020F0502020204030204" pitchFamily="34" charset="0"/>
                <a:cs typeface="Arial" panose="020B0604020202020204" pitchFamily="34" charset="0"/>
              </a:rPr>
              <a:t>Norjan</a:t>
            </a:r>
            <a:r>
              <a:rPr lang="nb-NO" sz="1800" kern="100">
                <a:effectLst/>
                <a:latin typeface="Calibri" panose="020F0502020204030204" pitchFamily="34" charset="0"/>
                <a:ea typeface="Calibri" panose="020F0502020204030204" pitchFamily="34" charset="0"/>
                <a:cs typeface="Arial" panose="020B0604020202020204" pitchFamily="34" charset="0"/>
              </a:rPr>
              <a:t> </a:t>
            </a:r>
            <a:r>
              <a:rPr lang="nb-NO" sz="1800" kern="100" err="1">
                <a:effectLst/>
                <a:latin typeface="Calibri" panose="020F0502020204030204" pitchFamily="34" charset="0"/>
                <a:ea typeface="Calibri" panose="020F0502020204030204" pitchFamily="34" charset="0"/>
                <a:cs typeface="Arial" panose="020B0604020202020204" pitchFamily="34" charset="0"/>
              </a:rPr>
              <a:t>metsäsuomalaismuseo</a:t>
            </a:r>
            <a:r>
              <a:rPr lang="nb-NO" sz="1800" kern="100">
                <a:effectLst/>
                <a:latin typeface="Calibri" panose="020F0502020204030204" pitchFamily="34" charset="0"/>
                <a:ea typeface="Calibri" panose="020F0502020204030204" pitchFamily="34" charset="0"/>
                <a:cs typeface="Arial" panose="020B0604020202020204" pitchFamily="34" charset="0"/>
              </a:rPr>
              <a:t> blir etablert som </a:t>
            </a:r>
            <a:r>
              <a:rPr lang="nb-NO" sz="1800" kern="100" dirty="0">
                <a:effectLst/>
                <a:latin typeface="Calibri" panose="020F0502020204030204" pitchFamily="34" charset="0"/>
                <a:ea typeface="Calibri" panose="020F0502020204030204" pitchFamily="34" charset="0"/>
                <a:cs typeface="Arial" panose="020B0604020202020204" pitchFamily="34" charset="0"/>
              </a:rPr>
              <a:t>et selvstendig </a:t>
            </a:r>
            <a:r>
              <a:rPr lang="nb-NO" sz="1800" kern="100">
                <a:effectLst/>
                <a:latin typeface="Calibri" panose="020F0502020204030204" pitchFamily="34" charset="0"/>
                <a:ea typeface="Calibri" panose="020F0502020204030204" pitchFamily="34" charset="0"/>
                <a:cs typeface="Arial" panose="020B0604020202020204" pitchFamily="34" charset="0"/>
              </a:rPr>
              <a:t>nasjonalt kultur- og kunnskapssenter for hele den skogfinske minoriteten. Kommisjonen oppfordrer til å styrke de økonomiske rammene for </a:t>
            </a:r>
            <a:r>
              <a:rPr lang="nb-NO" sz="1800" kern="100" err="1">
                <a:effectLst/>
                <a:latin typeface="Calibri" panose="020F0502020204030204" pitchFamily="34" charset="0"/>
                <a:ea typeface="Calibri" panose="020F0502020204030204" pitchFamily="34" charset="0"/>
                <a:cs typeface="Arial" panose="020B0604020202020204" pitchFamily="34" charset="0"/>
              </a:rPr>
              <a:t>Äʹvv</a:t>
            </a:r>
            <a:r>
              <a:rPr lang="nb-NO" sz="1800" kern="100">
                <a:effectLst/>
                <a:latin typeface="Calibri" panose="020F0502020204030204" pitchFamily="34" charset="0"/>
                <a:ea typeface="Calibri" panose="020F0502020204030204" pitchFamily="34" charset="0"/>
                <a:cs typeface="Arial" panose="020B0604020202020204" pitchFamily="34" charset="0"/>
              </a:rPr>
              <a:t> </a:t>
            </a:r>
            <a:r>
              <a:rPr lang="nb-NO" sz="1800" kern="100" err="1">
                <a:effectLst/>
                <a:latin typeface="Calibri" panose="020F0502020204030204" pitchFamily="34" charset="0"/>
                <a:ea typeface="Calibri" panose="020F0502020204030204" pitchFamily="34" charset="0"/>
                <a:cs typeface="Arial" panose="020B0604020202020204" pitchFamily="34" charset="0"/>
              </a:rPr>
              <a:t>Saaʹmi</a:t>
            </a:r>
            <a:r>
              <a:rPr lang="nb-NO" sz="1800" kern="100">
                <a:effectLst/>
                <a:latin typeface="Calibri" panose="020F0502020204030204" pitchFamily="34" charset="0"/>
                <a:ea typeface="Calibri" panose="020F0502020204030204" pitchFamily="34" charset="0"/>
                <a:cs typeface="Arial" panose="020B0604020202020204" pitchFamily="34" charset="0"/>
              </a:rPr>
              <a:t> </a:t>
            </a:r>
            <a:r>
              <a:rPr lang="nb-NO" sz="1800" kern="100" err="1">
                <a:effectLst/>
                <a:latin typeface="Calibri" panose="020F0502020204030204" pitchFamily="34" charset="0"/>
                <a:ea typeface="Calibri" panose="020F0502020204030204" pitchFamily="34" charset="0"/>
                <a:cs typeface="Arial" panose="020B0604020202020204" pitchFamily="34" charset="0"/>
              </a:rPr>
              <a:t>Muʹzei</a:t>
            </a:r>
            <a:r>
              <a:rPr lang="nb-NO" sz="1800" kern="100">
                <a:effectLst/>
                <a:latin typeface="Calibri" panose="020F0502020204030204" pitchFamily="34" charset="0"/>
                <a:ea typeface="Calibri" panose="020F0502020204030204" pitchFamily="34" charset="0"/>
                <a:cs typeface="Arial" panose="020B0604020202020204" pitchFamily="34" charset="0"/>
              </a:rPr>
              <a:t> / </a:t>
            </a:r>
            <a:r>
              <a:rPr lang="nb-NO" sz="1800" kern="100" err="1">
                <a:effectLst/>
                <a:latin typeface="Calibri" panose="020F0502020204030204" pitchFamily="34" charset="0"/>
                <a:ea typeface="Calibri" panose="020F0502020204030204" pitchFamily="34" charset="0"/>
                <a:cs typeface="Arial" panose="020B0604020202020204" pitchFamily="34" charset="0"/>
              </a:rPr>
              <a:t>Äʹvv</a:t>
            </a:r>
            <a:r>
              <a:rPr lang="nb-NO" sz="1800" kern="100">
                <a:effectLst/>
                <a:latin typeface="Calibri" panose="020F0502020204030204" pitchFamily="34" charset="0"/>
                <a:ea typeface="Calibri" panose="020F0502020204030204" pitchFamily="34" charset="0"/>
                <a:cs typeface="Arial" panose="020B0604020202020204" pitchFamily="34" charset="0"/>
              </a:rPr>
              <a:t> skoltesamisk museum.</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foreslår at Norge tar initiativ til at det i samarbeid med andre nordiske land etableres et program til støtte for internasjonal formidling av urfolks- og minoritetskultur. Dette programmet kan knyttes til for eksempel Nordisk kulturfond, hvor kvener, samer og skogfinner har mulighet til å søke støtte til kulturprosjekter. Kommisjonen foreslår en styrking av det nordiske mediesamarbeidet for å utvikle det samiske og kvenske medietilbudet, både på sør-, </a:t>
            </a:r>
            <a:r>
              <a:rPr lang="nb-NO" sz="1800" kern="100" dirty="0">
                <a:effectLst/>
                <a:latin typeface="Calibri" panose="020F0502020204030204" pitchFamily="34" charset="0"/>
                <a:ea typeface="Calibri" panose="020F0502020204030204" pitchFamily="34" charset="0"/>
                <a:cs typeface="Arial" panose="020B0604020202020204" pitchFamily="34" charset="0"/>
              </a:rPr>
              <a:t>lule</a:t>
            </a:r>
            <a:r>
              <a:rPr lang="nb-NO" sz="1800" kern="100">
                <a:effectLst/>
                <a:latin typeface="Calibri" panose="020F0502020204030204" pitchFamily="34" charset="0"/>
                <a:ea typeface="Calibri" panose="020F0502020204030204" pitchFamily="34" charset="0"/>
                <a:cs typeface="Arial" panose="020B0604020202020204" pitchFamily="34" charset="0"/>
              </a:rPr>
              <a:t>-, nord-, </a:t>
            </a:r>
            <a:r>
              <a:rPr lang="nb-NO" sz="1800" kern="100" dirty="0">
                <a:effectLst/>
                <a:latin typeface="Calibri" panose="020F0502020204030204" pitchFamily="34" charset="0"/>
                <a:ea typeface="Calibri" panose="020F0502020204030204" pitchFamily="34" charset="0"/>
                <a:cs typeface="Arial" panose="020B0604020202020204" pitchFamily="34" charset="0"/>
              </a:rPr>
              <a:t>pite</a:t>
            </a:r>
            <a:r>
              <a:rPr lang="nb-NO" sz="1800" kern="100">
                <a:effectLst/>
                <a:latin typeface="Calibri" panose="020F0502020204030204" pitchFamily="34" charset="0"/>
                <a:ea typeface="Calibri" panose="020F0502020204030204" pitchFamily="34" charset="0"/>
                <a:cs typeface="Arial" panose="020B0604020202020204" pitchFamily="34" charset="0"/>
              </a:rPr>
              <a:t>-, ume- og skoltesamisk og kvensk.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Det er også behov for å gi kvenske og skogfinske kulturminner et lovfestet vern på linje med samiske kulturminner. Dette vil synliggjøre og sikre historie og kulturarv, noe som er av stor verdi for gruppene det gjelder.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erfarer at skogfinner og kvener i Norge opplever utfordringer med å ta tilbake etternavn som har blitt fornorsket og at navnelovens begrensninger med hensyn til antall slektsledd for­hindrer dette.</a:t>
            </a:r>
            <a:r>
              <a:rPr lang="nb-NO" sz="1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1800" kern="100">
                <a:effectLst/>
                <a:latin typeface="Calibri" panose="020F0502020204030204" pitchFamily="34" charset="0"/>
                <a:ea typeface="Calibri" panose="020F0502020204030204" pitchFamily="34" charset="0"/>
                <a:cs typeface="Minion Pro"/>
              </a:rPr>
              <a:t>Kommisjonen foreslår at navneloven endres slik at etterkommere får retten til å ta tilbake familiens opprinnelige etternavn.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se-NO"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9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erfarer at hatytringer og diskri­minering er et samfunnsproblem, og at urfolk og minoriteter er en utsatt gruppe, til dels på grunn av manglende kunnskaper om urfolk og minoriteter og til dels som følge av holdninger som fornorskingspo­litikken forsterket.</a:t>
            </a:r>
            <a:r>
              <a:rPr lang="nb-NO" sz="1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b-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Minion Pro"/>
              </a:rPr>
              <a:t>Kommisjonen slutter seg derfor til Ytringsfrihetskommisjonens forslag til tiltak for å motvirke hat og diskriminering. Ytringsfrihets­kommisjonen foreslår blant annet at det utarbeides en handlingsplan mot diskriminering av samer og nasjonale minoriteter som er særlig utsatt for hets og sjikane</a:t>
            </a:r>
            <a:r>
              <a:rPr lang="nb-NO" sz="1800" kern="100" dirty="0">
                <a:effectLst/>
                <a:latin typeface="Calibri" panose="020F0502020204030204" pitchFamily="34" charset="0"/>
                <a:ea typeface="Calibri" panose="020F0502020204030204" pitchFamily="34" charset="0"/>
                <a:cs typeface="Minion Pro"/>
              </a:rPr>
              <a:t>.</a:t>
            </a:r>
          </a:p>
          <a:p>
            <a:pPr marL="285750" indent="-285750">
              <a:lnSpc>
                <a:spcPct val="107000"/>
              </a:lnSpc>
              <a:spcAft>
                <a:spcPts val="800"/>
              </a:spcAft>
              <a:buFont typeface="Arial" panose="020B0604020202020204" pitchFamily="34" charset="0"/>
              <a:buChar char="•"/>
            </a:pPr>
            <a:r>
              <a:rPr lang="nb-NO" sz="1800" kern="100" dirty="0">
                <a:effectLst/>
                <a:latin typeface="Calibri" panose="020F0502020204030204" pitchFamily="34" charset="0"/>
                <a:ea typeface="Calibri" panose="020F0502020204030204" pitchFamily="34" charset="0"/>
                <a:cs typeface="Minion Pro"/>
              </a:rPr>
              <a:t>Synligheten </a:t>
            </a:r>
            <a:r>
              <a:rPr lang="nb-NO" sz="1800" kern="100">
                <a:effectLst/>
                <a:latin typeface="Calibri" panose="020F0502020204030204" pitchFamily="34" charset="0"/>
                <a:ea typeface="Calibri" panose="020F0502020204030204" pitchFamily="34" charset="0"/>
                <a:cs typeface="Minion Pro"/>
              </a:rPr>
              <a:t>til og kunnskapen om samer og nasjonale minoriteter i skolen økes.</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erfarer også at kvenske og skog­finske organisasjoner ikke opplever sin medvirkning i politiske prosesser som angår dem, som reell. Årsaken er at regjeringen legger til grunn at «effek­tiv deltakelse ikke innebærer at minoritetene skal ha medbestemmelse, men de skal være i stand til å påvirke sin egen situasjon, og at det skal tas behørig hensyn til deres interesser i det kulturelle, sosiale og økonomiske livet og i det offentlige liv».</a:t>
            </a:r>
            <a:endParaRPr lang="nb-NO" sz="1800" kern="100" dirty="0">
              <a:effectLst/>
              <a:latin typeface="Calibri" panose="020F0502020204030204" pitchFamily="34" charset="0"/>
              <a:ea typeface="Calibri" panose="020F0502020204030204" pitchFamily="34" charset="0"/>
              <a:cs typeface="Minion Pro"/>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Minion Pro"/>
              </a:rPr>
              <a:t>Kom­misjonen mener derfor at likeverd og forsoning for kvener og skogfinner forutsetter en formalisering av medbestemmelse for nasjonale minoriteter, og ber om at behovet for et permanent rådgivende organ for regjeringen i saker om nasjonale minoriteter utredes.</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Gjennom sine undersøkelser har kommisjonen erfart at press på tradisjonelle næringer og bruk av naturressursene er et gjennomgående tema både blant kvener og samer. En viktig årsak til arealkonflikter er uavklarte rettigheter til land og vann. Kommisjonen har identifisert et behov for å kartlegge eiendomsrettigheter og bruksrettigheter i områdene utenfor </a:t>
            </a:r>
            <a:r>
              <a:rPr lang="nb-NO" sz="1800" kern="100" dirty="0">
                <a:effectLst/>
                <a:latin typeface="Calibri" panose="020F0502020204030204" pitchFamily="34" charset="0"/>
                <a:ea typeface="Calibri" panose="020F0502020204030204" pitchFamily="34" charset="0"/>
                <a:cs typeface="Arial" panose="020B0604020202020204" pitchFamily="34" charset="0"/>
              </a:rPr>
              <a:t>Finnmárku</a:t>
            </a:r>
            <a:r>
              <a:rPr lang="nb-NO" sz="1800" kern="100">
                <a:effectLst/>
                <a:latin typeface="Calibri" panose="020F0502020204030204" pitchFamily="34" charset="0"/>
                <a:ea typeface="Calibri" panose="020F0502020204030204" pitchFamily="34" charset="0"/>
                <a:cs typeface="Arial" panose="020B0604020202020204" pitchFamily="34" charset="0"/>
              </a:rPr>
              <a:t>/Finnmark/</a:t>
            </a:r>
            <a:r>
              <a:rPr lang="nb-NO" sz="1800" kern="100" dirty="0">
                <a:effectLst/>
                <a:latin typeface="Calibri" panose="020F0502020204030204" pitchFamily="34" charset="0"/>
                <a:ea typeface="Calibri" panose="020F0502020204030204" pitchFamily="34" charset="0"/>
                <a:cs typeface="Arial" panose="020B0604020202020204" pitchFamily="34" charset="0"/>
              </a:rPr>
              <a:t>Finmarkku</a:t>
            </a:r>
            <a:r>
              <a:rPr lang="nb-NO" sz="1800" kern="100">
                <a:effectLst/>
                <a:latin typeface="Calibri" panose="020F0502020204030204" pitchFamily="34" charset="0"/>
                <a:ea typeface="Calibri" panose="020F0502020204030204" pitchFamily="34" charset="0"/>
                <a:cs typeface="Arial" panose="020B0604020202020204" pitchFamily="34" charset="0"/>
              </a:rPr>
              <a:t>, særlig retten til reinbeite utenfor dagens reinbeitedistrikter. Det er særlig viktig for den sørsamiske reindriften at disse rettighetene avklares. Kommisjonen mener også at det er behov for en vurdering av praksisen med forhåndstiltredelse hjemlet i oreigningsloven (Det vil si tillatelser til arealinngrep i forkant av rettslig avklaring av lovligheten av inngrepet).</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Til tross for politiske forpliktelser gjennom mange tiår har reindriftsarealene gradvis blitt redusert. Hittil har de enkelte inngrep blitt vurdert hver for seg uten en vurdering av de samlede konsekvenser for reindriften som kulturbærende livsform. Kommisjo­nen mener at dagens omfang av ulike arealinngrep i reinbeiteområder nødvendiggjør en samlet vurdering av reindriftens arealsituasjon og kulturbærende rolle, ikke minst ut ifra Norges folkerettslige forpliktelser.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En tilsvarende utvikling har funnet sted når det gjelder fisket til sjøsamene og kvenene. Kommisjo­nen finner det dokumentert at befolkningen i disse områdene har protestert over flere generasjoner mot ulike inngrep som har forverret livsvilkårene deres. Forvaltningen av fiskeressursene har ikke tatt nok hensyn til tradisjonell bruk. På bakgrunn av dette foreslår kommisjonen at forslagene i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SRU</a:t>
            </a:r>
            <a:r>
              <a:rPr lang="nb-NO" sz="1800" kern="100">
                <a:effectLst/>
                <a:latin typeface="Calibri" panose="020F0502020204030204" pitchFamily="34" charset="0"/>
                <a:ea typeface="Calibri" panose="020F0502020204030204" pitchFamily="34" charset="0"/>
                <a:cs typeface="Arial" panose="020B0604020202020204" pitchFamily="34" charset="0"/>
              </a:rPr>
              <a:t> II og Kystfiskeutvalget følges opp.</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vil også oppfordre lokale myndigheter til å ta rede på om det er nødvendig med en forsoning i lokalmiljøet. I enkelte samfunn kan det være behov for forsoning mellom eller innad i gruppene. Der det er behov, oppfordrer kommisjonen til at det tilrettelegges for en forsoning hvor ulike perspektiver på urett kommer frem og blir erkjent av alle parter. Erkjennelse av ulike perspektiver er sentralt for forsoning og for en styrket mellommenneskelig tillit.</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se-NO"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02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foreslår at Stortinget som en del av sin kontroll med forvaltningen iverksetter en gjen­nomgang av manglende implementering av vedtak på det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minoritetspolitiske</a:t>
            </a:r>
            <a:r>
              <a:rPr lang="nb-NO" sz="1800" kern="100">
                <a:effectLst/>
                <a:latin typeface="Calibri" panose="020F0502020204030204" pitchFamily="34" charset="0"/>
                <a:ea typeface="Calibri" panose="020F0502020204030204" pitchFamily="34" charset="0"/>
                <a:cs typeface="Arial" panose="020B0604020202020204" pitchFamily="34" charset="0"/>
              </a:rPr>
              <a:t> feltet. Kommisjonens gjen­nomgang av konsekvensene av fornorskingspolitik­ken har vist at myndighetene på ulike nivåer gjennom sin forvaltningspraksis fører en politikk som ikke i tilstrekkelig grad har vært og er innrettet mot å gjøre tilpassinger til eller imøtekomme urfolk og nasjonale minoriteter. Den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minoritetspolitiske</a:t>
            </a:r>
            <a:r>
              <a:rPr lang="nb-NO" sz="1800" kern="100">
                <a:effectLst/>
                <a:latin typeface="Calibri" panose="020F0502020204030204" pitchFamily="34" charset="0"/>
                <a:ea typeface="Calibri" panose="020F0502020204030204" pitchFamily="34" charset="0"/>
                <a:cs typeface="Arial" panose="020B0604020202020204" pitchFamily="34" charset="0"/>
              </a:rPr>
              <a:t> passiviteten gjør seg gjeldende på ulike nivåer og samfunnsområ­der og har direkte konsekvens for samer, kvener og skogfinners mulighet for livsutfoldelse og utvikling av språk, kultur og samfunnsliv. </a:t>
            </a:r>
            <a:r>
              <a:rPr lang="nb-NO" sz="1800" kern="100" dirty="0">
                <a:effectLst/>
                <a:latin typeface="Calibri" panose="020F0502020204030204" pitchFamily="34" charset="0"/>
                <a:ea typeface="Calibri" panose="020F0502020204030204" pitchFamily="34" charset="0"/>
                <a:cs typeface="Arial" panose="020B0604020202020204" pitchFamily="34" charset="0"/>
              </a:rPr>
              <a:t>Minoritetspolitisk</a:t>
            </a:r>
            <a:r>
              <a:rPr lang="nb-NO" sz="1800" kern="100">
                <a:effectLst/>
                <a:latin typeface="Calibri" panose="020F0502020204030204" pitchFamily="34" charset="0"/>
                <a:ea typeface="Calibri" panose="020F0502020204030204" pitchFamily="34" charset="0"/>
                <a:cs typeface="Arial" panose="020B0604020202020204" pitchFamily="34" charset="0"/>
              </a:rPr>
              <a:t> passivitet kan svekke tilliten til myndighetene.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Manglende implementering i seg selv utgjør en utfordring for effekten av politikk, deriblant forsoning. Forsoningen er derfor avhengig av holdnings- og kunnskapsmessig forankring hos ansatte i stat, kommuner, fylkeskommuner og andre virksomheter. Ansvarlige myndigheter på alle nivåer bør følge opp manglende implementering. Kommisjonen anser implementeringsgapet som den største hindringen for likeverdige offentlige tjenester innenfor oppvekst- og utdanningssektoren og helse- og omsorgssektoren. Dette gjelder offentlige myndigheter på både kommunalt, regionalt og nasjonalt nivå.</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For å bøte på manglende implementering av vedtatt politikk oppfordrer kommisjonen myndighetene til å styrke kunnskapen om urfolk og nasjonale minoriteter og deres rettigheter i forvaltningen. Tiltakene retter seg mot både den nåværende forvaltningen og mot universitets- og høyskolesektoren, hvor den fremtidige forvaltningen utdannes. Tiltakene i pilaren for implementering av regelverk tar sikte på å legge til rette for likeverd i møte med offentlig forvaltning, og legger derfor én del av grunnlaget for forsoning.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nb-NO" sz="1800" b="1" kern="100">
                <a:effectLst/>
                <a:latin typeface="Calibri" panose="020F05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se-NO"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1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9600" dirty="0">
                <a:solidFill>
                  <a:srgbClr val="5D557E"/>
                </a:solidFill>
                <a:effectLst/>
                <a:ea typeface="Calibri" panose="020F0502020204030204" pitchFamily="34" charset="0"/>
                <a:cs typeface="Arial" panose="020B0604020202020204" pitchFamily="34" charset="0"/>
              </a:rPr>
              <a:t>Kommisjonen har søkt å fremme forslag til tiltak som kan skape større likeverd mellom majoritets- og minoritetsbefolkningen og bidra til å øke den generelle kunnskapen i samfunnet om samisk, kvensk og skogfinsk historie og kultur. </a:t>
            </a:r>
            <a:endParaRPr lang="nb-NO" sz="9600" dirty="0">
              <a:solidFill>
                <a:srgbClr val="5D557E"/>
              </a:solidFill>
              <a:effectLst/>
              <a:ea typeface="Calibri" panose="020F0502020204030204" pitchFamily="34" charset="0"/>
              <a:cs typeface="Minion Pro"/>
            </a:endParaRPr>
          </a:p>
          <a:p>
            <a:pPr marL="285750" indent="-285750">
              <a:buFont typeface="Arial" panose="020B0604020202020204" pitchFamily="34" charset="0"/>
              <a:buChar char="•"/>
            </a:pPr>
            <a:r>
              <a:rPr lang="nb-NO" sz="9600" dirty="0">
                <a:solidFill>
                  <a:srgbClr val="5D557E"/>
                </a:solidFill>
                <a:effectLst/>
                <a:ea typeface="Calibri" panose="020F0502020204030204" pitchFamily="34" charset="0"/>
                <a:cs typeface="Arial" panose="020B0604020202020204" pitchFamily="34" charset="0"/>
              </a:rPr>
              <a:t>Hovedmålsettingen er at kommisjonen, gjennom å etablere en felles forståelse av fornorskingspolitikken og dens konsekvenser, skal legge grunnlaget for forsoning mellom skogfinner, samer, kvener og majoritetsbefolkningen.</a:t>
            </a:r>
            <a:endParaRPr lang="nb-NO" sz="9600" dirty="0">
              <a:solidFill>
                <a:srgbClr val="5D557E"/>
              </a:solidFill>
              <a:effectLst/>
              <a:ea typeface="Calibri" panose="020F0502020204030204" pitchFamily="34" charset="0"/>
              <a:cs typeface="Minion Pro"/>
            </a:endParaRPr>
          </a:p>
          <a:p>
            <a:pPr marL="285750" indent="-285750">
              <a:lnSpc>
                <a:spcPct val="107000"/>
              </a:lnSpc>
              <a:spcAft>
                <a:spcPts val="800"/>
              </a:spcAft>
              <a:buFont typeface="Arial" panose="020B0604020202020204" pitchFamily="34" charset="0"/>
              <a:buChar char="•"/>
            </a:pPr>
            <a:r>
              <a:rPr lang="nb-NO" sz="9600" kern="100" dirty="0">
                <a:solidFill>
                  <a:srgbClr val="5D557E"/>
                </a:solidFill>
                <a:effectLst/>
                <a:ea typeface="Calibri" panose="020F0502020204030204" pitchFamily="34" charset="0"/>
                <a:cs typeface="Arial" panose="020B0604020202020204" pitchFamily="34" charset="0"/>
              </a:rPr>
              <a:t>Det er viktig å komme til en erkjen­nelse av at fornorskingspolitikk og urett har funnet sted, og at vi ser konsekvenser av dette helt frem til vår egen tid.</a:t>
            </a:r>
          </a:p>
          <a:p>
            <a:pPr marL="285750" indent="-285750">
              <a:lnSpc>
                <a:spcPct val="107000"/>
              </a:lnSpc>
              <a:spcAft>
                <a:spcPts val="800"/>
              </a:spcAft>
              <a:buFont typeface="Arial" panose="020B0604020202020204" pitchFamily="34" charset="0"/>
              <a:buChar char="•"/>
            </a:pPr>
            <a:r>
              <a:rPr lang="nb-NO" sz="9600" kern="100" dirty="0">
                <a:solidFill>
                  <a:srgbClr val="5D557E"/>
                </a:solidFill>
                <a:effectLst/>
                <a:ea typeface="Calibri" panose="020F0502020204030204" pitchFamily="34" charset="0"/>
                <a:cs typeface="Arial" panose="020B0604020202020204" pitchFamily="34" charset="0"/>
              </a:rPr>
              <a:t>Forsoningen må bygge på dette – erkjen­nelse av og oppgjør med urett, men også erkjennelse av hva hele befolkningen har tapt av kunnskap og kulturell rikdom. I kjernen av forsoningen ligger at urfolk og nasjonale minoriteter er synlige, og at deres rettigheter er ivaretatt, slik at både språk og kultur har utviklingsmuligheter.</a:t>
            </a:r>
          </a:p>
          <a:p>
            <a:endParaRPr lang="nb-NO" dirty="0"/>
          </a:p>
        </p:txBody>
      </p:sp>
      <p:sp>
        <p:nvSpPr>
          <p:cNvPr id="4" name="Plassholder for lysbildenummer 3"/>
          <p:cNvSpPr>
            <a:spLocks noGrp="1"/>
          </p:cNvSpPr>
          <p:nvPr>
            <p:ph type="sldNum" sz="quarter" idx="5"/>
          </p:nvPr>
        </p:nvSpPr>
        <p:spPr/>
        <p:txBody>
          <a:bodyPr/>
          <a:lstStyle/>
          <a:p>
            <a:fld id="{8E546280-7860-4A57-A25E-E4E7BAE87791}" type="slidenum">
              <a:rPr lang="nb-NO" smtClean="0"/>
              <a:t>14</a:t>
            </a:fld>
            <a:endParaRPr lang="nb-NO"/>
          </a:p>
        </p:txBody>
      </p:sp>
    </p:spTree>
    <p:extLst>
      <p:ext uri="{BB962C8B-B14F-4D97-AF65-F5344CB8AC3E}">
        <p14:creationId xmlns:p14="http://schemas.microsoft.com/office/powerpoint/2010/main" val="279015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742950" lvl="1" indent="-285750">
              <a:lnSpc>
                <a:spcPct val="107000"/>
              </a:lnSpc>
              <a:buFont typeface="Courier New" panose="02070309020205020404" pitchFamily="49" charset="0"/>
              <a:buChar char="o"/>
            </a:pPr>
            <a:r>
              <a:rPr lang="nb-NO" sz="1800" kern="100" dirty="0">
                <a:effectLst/>
                <a:latin typeface="Calibri" panose="020F0502020204030204" pitchFamily="34" charset="0"/>
                <a:ea typeface="Calibri" panose="020F0502020204030204" pitchFamily="34" charset="0"/>
                <a:cs typeface="Arial" panose="020B0604020202020204" pitchFamily="34" charset="0"/>
              </a:rPr>
              <a:t>SAMER: Samene har status som urfolk i Norge, og bor også i Sverige, Finland og Russland. I Norge er den samiske befolkningen bosatt over hele landet, men de tradisjonelle bosetningsområdene er fra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Finnmárku</a:t>
            </a:r>
            <a:r>
              <a:rPr lang="nb-NO" sz="1800" kern="100" dirty="0">
                <a:effectLst/>
                <a:latin typeface="Calibri" panose="020F0502020204030204" pitchFamily="34" charset="0"/>
                <a:ea typeface="Calibri" panose="020F0502020204030204" pitchFamily="34" charset="0"/>
                <a:cs typeface="Arial" panose="020B0604020202020204" pitchFamily="34" charset="0"/>
              </a:rPr>
              <a:t>/Finnmark/</a:t>
            </a:r>
            <a:r>
              <a:rPr lang="nb-NO" sz="1800" kern="100" dirty="0" err="1">
                <a:effectLst/>
                <a:latin typeface="Calibri" panose="020F0502020204030204" pitchFamily="34" charset="0"/>
                <a:ea typeface="Calibri" panose="020F0502020204030204" pitchFamily="34" charset="0"/>
                <a:cs typeface="Arial" panose="020B0604020202020204" pitchFamily="34" charset="0"/>
              </a:rPr>
              <a:t>Finmarkku</a:t>
            </a:r>
            <a:r>
              <a:rPr lang="nb-NO" sz="1800" kern="100" dirty="0">
                <a:effectLst/>
                <a:latin typeface="Calibri" panose="020F0502020204030204" pitchFamily="34" charset="0"/>
                <a:ea typeface="Calibri" panose="020F0502020204030204" pitchFamily="34" charset="0"/>
                <a:cs typeface="Arial" panose="020B0604020202020204" pitchFamily="34" charset="0"/>
              </a:rPr>
              <a:t> i nord til Engerdal i sørøst, og Trollheimen i sørvest.  Foruten store variasjoner med hensyn til næring og bosetning er den samiske befolkningen språklig mangfoldig. Tradisjonelt finnes det elleve samiske språk. Seks av dem snakkes eller har blitt snakket i Norge: sørsamisk, pitesamisk, umesamisk, lulesamisk, nordsamisk og skoltesamisk. I begynnelsen av 1900-tallet organiserte samer seg i ulike foreninger og lag. Det første landsmøtet ble avholdt i 1917. Datoen for dette møtet, 6. februar, er valg til samenes nasjonaldag /samefolkets dag. I 1989 ble Sametinget etablert som det samiske folkets folkevalgte parlament i Norge.</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nb-NO" sz="1800" kern="100" dirty="0">
                <a:effectLst/>
                <a:latin typeface="Calibri" panose="020F0502020204030204" pitchFamily="34" charset="0"/>
                <a:ea typeface="Calibri" panose="020F0502020204030204" pitchFamily="34" charset="0"/>
                <a:cs typeface="Arial" panose="020B0604020202020204" pitchFamily="34" charset="0"/>
              </a:rPr>
              <a:t>KVENER/NORSKFINNER: Kvenene/norskfinnene har status som nasjonal minoritet i Norge. I 1999 ratifiserte Norge Europarådets rammekonvensjon om beskyttelse av nasjonale minoriteter av 1995. Folkegruppen selv har først i senere tid tatt i bruk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kvääni</a:t>
            </a:r>
            <a:r>
              <a:rPr lang="nb-NO" sz="1800" kern="100" dirty="0">
                <a:effectLst/>
                <a:latin typeface="Calibri" panose="020F0502020204030204" pitchFamily="34" charset="0"/>
                <a:ea typeface="Calibri" panose="020F0502020204030204" pitchFamily="34" charset="0"/>
                <a:cs typeface="Arial" panose="020B0604020202020204" pitchFamily="34" charset="0"/>
              </a:rPr>
              <a:t>» på sitt eget språk og om seg selv. Kvener kom fra det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nordbotninske</a:t>
            </a:r>
            <a:r>
              <a:rPr lang="nb-NO" sz="1800" kern="100" dirty="0">
                <a:effectLst/>
                <a:latin typeface="Calibri" panose="020F0502020204030204" pitchFamily="34" charset="0"/>
                <a:ea typeface="Calibri" panose="020F0502020204030204" pitchFamily="34" charset="0"/>
                <a:cs typeface="Arial" panose="020B0604020202020204" pitchFamily="34" charset="0"/>
              </a:rPr>
              <a:t> dialektområdet. Fordi kvenene har vært isolert fra sine opprinnelige områder og har hatt kontakt med norsk og samisk, har språket i Nord-Norge utviklet seg i andre retninger enn de nordligste finske dialektene i Finland, som har hatt kontakt med standardisert finsk. Finsk språk i Finland ble standardisert etter at kvenene slo seg ned i Nord-Norge. Bevisstheten om egne røtter, kultur og språk ble sterkere blant kvener på slutten av 1970-tallet. Kvensk mobilisering begynte å ta form på 1980-tallet med etableringen av lokale kvenske foreninger. 16. mars 1984 ble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Ruijan</a:t>
            </a:r>
            <a:r>
              <a:rPr lang="nb-NO" sz="1800" kern="100" dirty="0">
                <a:effectLst/>
                <a:latin typeface="Calibri" panose="020F0502020204030204" pitchFamily="34" charset="0"/>
                <a:ea typeface="Calibri" panose="020F0502020204030204" pitchFamily="34" charset="0"/>
                <a:cs typeface="Arial" panose="020B0604020202020204" pitchFamily="34" charset="0"/>
              </a:rPr>
              <a:t>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Kväänit</a:t>
            </a:r>
            <a:r>
              <a:rPr lang="nb-NO" sz="1800" kern="100" dirty="0">
                <a:effectLst/>
                <a:latin typeface="Calibri" panose="020F0502020204030204" pitchFamily="34" charset="0"/>
                <a:ea typeface="Calibri" panose="020F0502020204030204" pitchFamily="34" charset="0"/>
                <a:cs typeface="Arial" panose="020B0604020202020204" pitchFamily="34" charset="0"/>
              </a:rPr>
              <a:t> –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Pyssyjokilaiset</a:t>
            </a:r>
            <a:r>
              <a:rPr lang="nb-NO" sz="1800" kern="100" dirty="0">
                <a:effectLst/>
                <a:latin typeface="Calibri" panose="020F0502020204030204" pitchFamily="34" charset="0"/>
                <a:ea typeface="Calibri" panose="020F0502020204030204" pitchFamily="34" charset="0"/>
                <a:cs typeface="Arial" panose="020B0604020202020204" pitchFamily="34" charset="0"/>
              </a:rPr>
              <a:t> / Norske kvener – Børselv opprettet som den første organisasjonen som definerte seg som kvensk. I dag feires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Kvenfolkets</a:t>
            </a:r>
            <a:r>
              <a:rPr lang="nb-NO" sz="1800" kern="100" dirty="0">
                <a:effectLst/>
                <a:latin typeface="Calibri" panose="020F0502020204030204" pitchFamily="34" charset="0"/>
                <a:ea typeface="Calibri" panose="020F0502020204030204" pitchFamily="34" charset="0"/>
                <a:cs typeface="Arial" panose="020B0604020202020204" pitchFamily="34" charset="0"/>
              </a:rPr>
              <a:t> dag den 16. mars. I 1993 ratifiserte Norge Den europeiske pakten om regions- eller minoritetsspråk (European Charter for Regional or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Minority</a:t>
            </a:r>
            <a:r>
              <a:rPr lang="nb-NO" sz="1800" kern="100" dirty="0">
                <a:effectLst/>
                <a:latin typeface="Calibri" panose="020F0502020204030204" pitchFamily="34" charset="0"/>
                <a:ea typeface="Calibri" panose="020F0502020204030204" pitchFamily="34" charset="0"/>
                <a:cs typeface="Arial" panose="020B0604020202020204" pitchFamily="34" charset="0"/>
              </a:rPr>
              <a:t> Languages). I 2005 anerkjente Norge kvensk som nasjonalt minoritetsspråk, og dermed har Norge forpliktet seg til å iverksette tiltak for både å verne og styrke kvensk.</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nb-NO" sz="1800" kern="100" dirty="0">
                <a:effectLst/>
                <a:latin typeface="Calibri" panose="020F0502020204030204" pitchFamily="34" charset="0"/>
                <a:ea typeface="Calibri" panose="020F0502020204030204" pitchFamily="34" charset="0"/>
                <a:cs typeface="Arial" panose="020B0604020202020204" pitchFamily="34" charset="0"/>
              </a:rPr>
              <a:t>SKOGFINNER: Skogfinnene har status som nasjonal minoritet i Norge. Skogfinnene er etterkommere av en finskspråklig folkegruppe som hadde vandret fra Savolax-området øst i Finland og inn i barskogene i Sverige. Fra slutten av 1500-tallet og inn på 1600-tallet vandret de inn barskogområdene på Østlandet i Norge. De blir kalt «skogfinner» etter de tilsvarende betegnelsene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metsäsuomalaiset</a:t>
            </a:r>
            <a:r>
              <a:rPr lang="nb-NO" sz="1800" kern="100" dirty="0">
                <a:effectLst/>
                <a:latin typeface="Calibri" panose="020F0502020204030204" pitchFamily="34" charset="0"/>
                <a:ea typeface="Calibri" panose="020F0502020204030204" pitchFamily="34" charset="0"/>
                <a:cs typeface="Arial" panose="020B0604020202020204" pitchFamily="34" charset="0"/>
              </a:rPr>
              <a:t>» i Finland og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skogsfinnar</a:t>
            </a:r>
            <a:r>
              <a:rPr lang="nb-NO" sz="1800" kern="100" dirty="0">
                <a:effectLst/>
                <a:latin typeface="Calibri" panose="020F0502020204030204" pitchFamily="34" charset="0"/>
                <a:ea typeface="Calibri" panose="020F0502020204030204" pitchFamily="34" charset="0"/>
                <a:cs typeface="Arial" panose="020B0604020202020204" pitchFamily="34" charset="0"/>
              </a:rPr>
              <a:t>» i Sverige. Skogfinnene snakket opprinnelig finsk, nærmere bestemt en 1600-talls dialekt fra Savolax, som enkelte steder i Norge og Sverige var i bruk fram til midten av 1900-tallet. På Finnskogen finner en ennå spor etter det skogfinske språket, spesielt i form av slektsnavn og stedsnavn med finsk opprinnelse. Ratifikasjonen av Europarådets rammekonvensjon om beskyttelse av nasjonale minoriteter utgjør utvilsomt et viktig bakteppe for en mobilisering i skogfinsk organisering.</a:t>
            </a:r>
          </a:p>
        </p:txBody>
      </p:sp>
      <p:sp>
        <p:nvSpPr>
          <p:cNvPr id="4" name="Plassholder for lysbildenummer 3"/>
          <p:cNvSpPr>
            <a:spLocks noGrp="1"/>
          </p:cNvSpPr>
          <p:nvPr>
            <p:ph type="sldNum" sz="quarter" idx="5"/>
          </p:nvPr>
        </p:nvSpPr>
        <p:spPr/>
        <p:txBody>
          <a:bodyPr/>
          <a:lstStyle/>
          <a:p>
            <a:fld id="{8E546280-7860-4A57-A25E-E4E7BAE87791}" type="slidenum">
              <a:rPr lang="nb-NO" smtClean="0"/>
              <a:t>2</a:t>
            </a:fld>
            <a:endParaRPr lang="nb-NO"/>
          </a:p>
        </p:txBody>
      </p:sp>
    </p:spTree>
    <p:extLst>
      <p:ext uri="{BB962C8B-B14F-4D97-AF65-F5344CB8AC3E}">
        <p14:creationId xmlns:p14="http://schemas.microsoft.com/office/powerpoint/2010/main" val="36984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1800" b="0" i="0" u="none" strike="noStrike" baseline="0" dirty="0">
                <a:solidFill>
                  <a:srgbClr val="000000"/>
                </a:solidFill>
                <a:latin typeface="Minion Pro"/>
              </a:rPr>
              <a:t>Stortinget vedtok 14. juni 2018, i samsvar med </a:t>
            </a:r>
            <a:r>
              <a:rPr lang="nb-NO" sz="1800" b="0" i="0" u="none" strike="noStrike" baseline="0" dirty="0" err="1">
                <a:solidFill>
                  <a:srgbClr val="000000"/>
                </a:solidFill>
                <a:latin typeface="Minion Pro"/>
              </a:rPr>
              <a:t>Innst</a:t>
            </a:r>
            <a:r>
              <a:rPr lang="nb-NO" sz="1800" b="0" i="0" u="none" strike="noStrike" baseline="0" dirty="0">
                <a:solidFill>
                  <a:srgbClr val="000000"/>
                </a:solidFill>
                <a:latin typeface="Minion Pro"/>
              </a:rPr>
              <a:t>. 408 S (2017-2018) fra Stortingets presidentskap, å oppnevne en uavhengig kommisjon for å granske fornorskningspolitikk og urett overfor samer, kvener og norskfinner (Sannhets- og forsoningskommisjonen).</a:t>
            </a:r>
          </a:p>
          <a:p>
            <a:pPr marL="285750" indent="-285750">
              <a:buFont typeface="Arial" panose="020B0604020202020204" pitchFamily="34" charset="0"/>
              <a:buChar char="•"/>
            </a:pPr>
            <a:r>
              <a:rPr lang="nb-NO" sz="1800" b="0" i="0" u="none" strike="noStrike" baseline="0" dirty="0">
                <a:solidFill>
                  <a:srgbClr val="000000"/>
                </a:solidFill>
                <a:latin typeface="Minion Pro"/>
              </a:rPr>
              <a:t>Den 9. mai 2019 innfortolket kommisjonen skogfinnene i mandatet. </a:t>
            </a:r>
          </a:p>
          <a:p>
            <a:pPr marL="285750" indent="-285750">
              <a:buFont typeface="Arial" panose="020B0604020202020204" pitchFamily="34" charset="0"/>
              <a:buChar char="•"/>
            </a:pPr>
            <a:r>
              <a:rPr lang="nb-NO" sz="1800" b="0" i="0" u="none" strike="noStrike" baseline="0" dirty="0">
                <a:solidFill>
                  <a:srgbClr val="000000"/>
                </a:solidFill>
                <a:latin typeface="Minion Pro"/>
              </a:rPr>
              <a:t>Kommisjonen leverte den 1. juni 2023 sin rapport til Stortinget og avsluttet med det sitt arbeid.</a:t>
            </a:r>
            <a:endParaRPr lang="nb-NO" dirty="0"/>
          </a:p>
        </p:txBody>
      </p:sp>
      <p:sp>
        <p:nvSpPr>
          <p:cNvPr id="4" name="Plassholder for lysbildenummer 3"/>
          <p:cNvSpPr>
            <a:spLocks noGrp="1"/>
          </p:cNvSpPr>
          <p:nvPr>
            <p:ph type="sldNum" sz="quarter" idx="5"/>
          </p:nvPr>
        </p:nvSpPr>
        <p:spPr/>
        <p:txBody>
          <a:bodyPr/>
          <a:lstStyle/>
          <a:p>
            <a:fld id="{8E546280-7860-4A57-A25E-E4E7BAE87791}" type="slidenum">
              <a:rPr lang="nb-NO" smtClean="0"/>
              <a:t>3</a:t>
            </a:fld>
            <a:endParaRPr lang="nb-NO"/>
          </a:p>
        </p:txBody>
      </p:sp>
    </p:spTree>
    <p:extLst>
      <p:ext uri="{BB962C8B-B14F-4D97-AF65-F5344CB8AC3E}">
        <p14:creationId xmlns:p14="http://schemas.microsoft.com/office/powerpoint/2010/main" val="370120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OPPBYGGING AV RAPPORTEN </a:t>
            </a:r>
          </a:p>
          <a:p>
            <a:pPr marL="285750" indent="-285750">
              <a:lnSpc>
                <a:spcPct val="107000"/>
              </a:lnSpc>
              <a:spcAft>
                <a:spcPts val="800"/>
              </a:spcAft>
              <a:buFont typeface="Arial" panose="020B0604020202020204" pitchFamily="34" charset="0"/>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Del I Grunnlaget for kommisjonens arbeid består av fem kapitler. Sammendraget, en oversikt over mandat, sammensetning og arbeidsmetoder; andre sammenliknbare kommisjonsprosesser.  Kommisjonen beskriver de berørte miljøer og det redegjøres for den internasjonale rettsutviklingen som omfatter beskyttelse av etniske minoriteter og urfolk, og folkerettens påvirkning på norsk rett og politikk på dette aktuelle området. </a:t>
            </a:r>
          </a:p>
          <a:p>
            <a:pPr marL="285750" indent="-285750">
              <a:lnSpc>
                <a:spcPct val="107000"/>
              </a:lnSpc>
              <a:spcAft>
                <a:spcPts val="800"/>
              </a:spcAft>
              <a:buFont typeface="Arial" panose="020B0604020202020204" pitchFamily="34" charset="0"/>
              <a:buChar cha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Del II Historisk kartlegging – fra fornorskingspolitikk til kulturelt mangfold inneholder kapittel 6 til 10. Disse er kronologisk ordnet med følgende overskrifter: fra sagatid til nasjonalstatens tid (ca. 900–1852), til tiden når fornorskingspolitikken utformes (1852– 1900), videre til tiårene fornorskingspolitikken fester grepet (1900–1940); og til tiden når fornorskings avsluttes og mot en ny politikk (1963–2010). Den historiske redegjørelsen utgjør til sammen en helhetlig fremstilling av fornorskingspolitikken og omhandler sider av norsk, samisk, kvensk og skogfinsk historie som tidligere har vært lite kjent, eller som ikke tidligere har vært belyst på tilsvarende måte.</a:t>
            </a:r>
          </a:p>
          <a:p>
            <a:pPr marL="285750" indent="-285750">
              <a:lnSpc>
                <a:spcPct val="107000"/>
              </a:lnSpc>
              <a:spcAft>
                <a:spcPts val="800"/>
              </a:spcAft>
              <a:buFont typeface="Arial" panose="020B0604020202020204" pitchFamily="34" charset="0"/>
              <a:buChar cha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Del III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innholder</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kapitler om konsekvensene av fornorskingspolitikken og prosessen blir for noen utvalgte tema gjort nærmere rede for, Helse og sosialpolitiske utfordringer, Språktapet, Rettferdsvederlag, Opplæring og utdanning,  Fornorsking av navn, Velferdsstatens svikt i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Divtasvuodna</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Tysfjord,  Kirkeliv, religiøsitet og åndelighet, Kunst og kulturuttrykk, Reindriftens vilkår,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Sjøsamene</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og rettsutviklingen, Laksefisket i Tanavassdraget og samisk kultur, Utmarksressursene og kapittel 24 Holdninger til samer, kvener og skogfinner.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Del IV Forsoning gir en nærmere omtale av Sannhets- og forsoningskommisjonens forståelse av forsoningsbegrepet og hva som kjennetegner et forsonet samfunn i kapittel 25 Et mer forsonet samfunn. Kapittel 26 Tiltak inneholder kommisjonens forslag til tiltak og referer innspillene fra berørte miljøer</a:t>
            </a:r>
          </a:p>
          <a:p>
            <a:endParaRPr lang="nb-NO" dirty="0"/>
          </a:p>
        </p:txBody>
      </p:sp>
      <p:sp>
        <p:nvSpPr>
          <p:cNvPr id="4" name="Slide Number Placeholder 3"/>
          <p:cNvSpPr>
            <a:spLocks noGrp="1"/>
          </p:cNvSpPr>
          <p:nvPr>
            <p:ph type="sldNum" sz="quarter" idx="5"/>
          </p:nvPr>
        </p:nvSpPr>
        <p:spPr/>
        <p:txBody>
          <a:bodyPr/>
          <a:lstStyle/>
          <a:p>
            <a:fld id="{8E546280-7860-4A57-A25E-E4E7BAE87791}" type="slidenum">
              <a:rPr lang="nb-NO" smtClean="0"/>
              <a:t>4</a:t>
            </a:fld>
            <a:endParaRPr lang="nb-NO"/>
          </a:p>
        </p:txBody>
      </p:sp>
    </p:spTree>
    <p:extLst>
      <p:ext uri="{BB962C8B-B14F-4D97-AF65-F5344CB8AC3E}">
        <p14:creationId xmlns:p14="http://schemas.microsoft.com/office/powerpoint/2010/main" val="360256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har innhentet personlige historier der enkeltpersoner eller mindre grupper har formidlet erfaringer knyttet til fornorskingspolitikken, fornorsking og urett. En del av kommisjonens arbeid har vært å lytte til og dokumentere fortellinger fra enkeltpersoner eller grupper om hvordan fornorskingspolitikk og urett har rammet dem eller noen som står dem nær.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De mer enn 760 historiene har blitt gitt muntlig på kommisjonens åpne møter, i intervju, eller blitt innlevert skriftlig til kommisjonen. Intervjuene er transkribert, og muntlige historier er gitt skriftlig form, og eventuelt oversatt til norsk.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I mottakelsene av de personlige historiene har kommisjonen ikke ønsket å legge føringer på hvordan fornorskingspolitikk, fornorsking eller urett skal forstås, og har ønsket at alle kan komme med sine egne erfaringer og forståelse av begrepene.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Kommisjonen har lagt til rette for å få et størst mulig mangfold av fortellinger. Motivasjonen mange hadde for å fortelle, var å kunne bidra med historier og opplysninger som kunne fange opp stemmene fra minoritetenes ståsted, og å komme med perspektiver som de mente ellers har vært usynlige i det norske samfunnet.</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Slide Number Placeholder 3"/>
          <p:cNvSpPr>
            <a:spLocks noGrp="1"/>
          </p:cNvSpPr>
          <p:nvPr>
            <p:ph type="sldNum" sz="quarter" idx="5"/>
          </p:nvPr>
        </p:nvSpPr>
        <p:spPr/>
        <p:txBody>
          <a:bodyPr/>
          <a:lstStyle/>
          <a:p>
            <a:fld id="{8E546280-7860-4A57-A25E-E4E7BAE87791}" type="slidenum">
              <a:rPr lang="nb-NO" smtClean="0"/>
              <a:t>5</a:t>
            </a:fld>
            <a:endParaRPr lang="nb-NO"/>
          </a:p>
        </p:txBody>
      </p:sp>
    </p:spTree>
    <p:extLst>
      <p:ext uri="{BB962C8B-B14F-4D97-AF65-F5344CB8AC3E}">
        <p14:creationId xmlns:p14="http://schemas.microsoft.com/office/powerpoint/2010/main" val="325561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Et tema, språk, skiller seg tydelig ut som et mest frekvent tema i både narrative intervjuer og skriftlige beretninger. Språk løftes frem i over 300 personlige historier, og er det temaet som omtales hyppigst i innspill i kommisjonens åpne møter.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Personer som delte sine beretninger med kommisjonen, har vært mer opptatt av å ta frem erfaringer om diskriminering i personlige historier enn i innspill i åpne møter. Det er et tema som i materialet assosieres sterkt med fornorsking og dens konsekvenser.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Oppvekst- og utdanningssektoren skiller seg også ut blant de temaene som over halvparten av personene er opptatt av. Spesielt blir opplevelser i skolehverdagen og undervisning fremstilt som sentrale arenaer i myndighetenes fornorskingspolitikk.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Arial" panose="020B0604020202020204" pitchFamily="34" charset="0"/>
              </a:rPr>
              <a:t>Gjennom personlige historier og kommisjonens rapport, dokumenteres det at fornorskningen ikke bare var et historisk fenomen, men at den fortsatt kan oppleves å ha store konsekvenser for individ og samfunn i dag. Samtidig vitner historiemangfoldet om at samiske, skogfinske og kvenske samfunn ikke har forholdt seg passivt. De har visst og viser stor vilje til å ta tilbake det som var i ferd med å gå tapt under fornorskningen.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8E546280-7860-4A57-A25E-E4E7BAE87791}" type="slidenum">
              <a:rPr lang="nb-NO" smtClean="0"/>
              <a:t>6</a:t>
            </a:fld>
            <a:endParaRPr lang="nb-NO"/>
          </a:p>
        </p:txBody>
      </p:sp>
    </p:spTree>
    <p:extLst>
      <p:ext uri="{BB962C8B-B14F-4D97-AF65-F5344CB8AC3E}">
        <p14:creationId xmlns:p14="http://schemas.microsoft.com/office/powerpoint/2010/main" val="403731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nb-NO" sz="1800" kern="100">
                <a:effectLst/>
                <a:latin typeface="Calibri" panose="020F0502020204030204" pitchFamily="34" charset="0"/>
                <a:ea typeface="Calibri" panose="020F0502020204030204" pitchFamily="34" charset="0"/>
                <a:cs typeface="Calibri" panose="020F0502020204030204" pitchFamily="34" charset="0"/>
              </a:rPr>
              <a:t>Skolen var myndighetenes viktigste redskap for å fremme fornorskingspolitikken. Skolen og mange av lærerne bidro til stigmatisering, marginalisering og usynliggjøring av samisk, kvensk og skogfinsk språk og kultur.</a:t>
            </a:r>
            <a:r>
              <a:rPr lang="nb-NO" sz="1800" kern="100" dirty="0">
                <a:effectLst/>
                <a:latin typeface="Calibri" panose="020F0502020204030204" pitchFamily="34" charset="0"/>
                <a:ea typeface="Calibri" panose="020F0502020204030204" pitchFamily="34" charset="0"/>
                <a:cs typeface="Calibri" panose="020F0502020204030204" pitchFamily="34" charset="0"/>
              </a:rPr>
              <a:t> Elever ble straffet av lærerne for å snakke kvensk eller samisk på skolen; det var svært mange tilfeller av voldsbruk mot barn.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Fornorskingspolitikken overfor samene opphørte formelt med skoleloven av 1959, men ikke i praksis. For kvenene og skogfinnene ble ikke assimilasjonspolitikken i skole formelt avsluttet før siste halvdel av 1990-tallet. Det var lenge et gap mellom det Stortinget hadde vedtatt og det som ble praktisert i skolen. Selv om en del samiske elever i indre Finnmark fikk opplæring på samisk, opplevde de fleste samiske elevene at fornorskingspolitikken i praksis ble videreført frem til rundt 1990.</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Det har vært krevende å få etablert undervisning i og på samisk og i finsk/kvensk. For å få til endring i skolen var det nødvendig å endre etablerte praksiser og strukturer i skolen og lovverk og læreplanverk. Mangelfull tilgang på kvalifiserte lærere og lærebøker har vært en hindring, samtidig som det har vært vanskelig å få tilgang til høyere utdanning i samiske språk og kvensk. </a:t>
            </a:r>
            <a:endParaRPr lang="nb-NO"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Mange barn og foreldre har opplevd at de lovfestede rettighetene til samisk- og kvenskundervisning i grunnskolen ikke har blitt fulgt opp av skolen og kommunene. Det samme har vært tilfelle med barnehage og videregående opplæring.</a:t>
            </a:r>
            <a:r>
              <a:rPr lang="nb-NO" sz="1800" kern="100" dirty="0">
                <a:effectLst/>
                <a:latin typeface="Calibri" panose="020F0502020204030204" pitchFamily="34" charset="0"/>
                <a:ea typeface="Calibri" panose="020F0502020204030204" pitchFamily="34" charset="0"/>
                <a:cs typeface="Calibri" panose="020F050202020403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8E546280-7860-4A57-A25E-E4E7BAE87791}" type="slidenum">
              <a:rPr lang="nb-NO" smtClean="0"/>
              <a:t>7</a:t>
            </a:fld>
            <a:endParaRPr lang="nb-NO"/>
          </a:p>
        </p:txBody>
      </p:sp>
    </p:spTree>
    <p:extLst>
      <p:ext uri="{BB962C8B-B14F-4D97-AF65-F5344CB8AC3E}">
        <p14:creationId xmlns:p14="http://schemas.microsoft.com/office/powerpoint/2010/main" val="241054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mener at det er behov for en bred mobilisering i hele samfunnet for å få oppnå et mer forsonet samfunn. Rapporten viser at fornorskingspolitikken har hatt alvorlige konsekvenser for skogfinners, kveners/norskfinners og samers mulighet til å fortsatt eksistere som egne etniske grupper. Fornorsking i form av tap av språk og kultur har over tid ført til at </a:t>
            </a:r>
            <a:r>
              <a:rPr lang="nb-NO" sz="1800" kern="100" dirty="0">
                <a:effectLst/>
                <a:latin typeface="Calibri" panose="020F0502020204030204" pitchFamily="34" charset="0"/>
                <a:ea typeface="Calibri" panose="020F0502020204030204" pitchFamily="34" charset="0"/>
                <a:cs typeface="Calibri" panose="020F0502020204030204" pitchFamily="34" charset="0"/>
              </a:rPr>
              <a:t>skogfinnene</a:t>
            </a:r>
            <a:r>
              <a:rPr lang="nb-NO" sz="1800" kern="100">
                <a:effectLst/>
                <a:latin typeface="Calibri" panose="020F0502020204030204" pitchFamily="34" charset="0"/>
                <a:ea typeface="Calibri" panose="020F0502020204030204" pitchFamily="34" charset="0"/>
                <a:cs typeface="Calibri" panose="020F0502020204030204" pitchFamily="34" charset="0"/>
              </a:rPr>
              <a:t>, </a:t>
            </a:r>
            <a:r>
              <a:rPr lang="nb-NO" sz="1800" kern="100" dirty="0">
                <a:effectLst/>
                <a:latin typeface="Calibri" panose="020F0502020204030204" pitchFamily="34" charset="0"/>
                <a:ea typeface="Calibri" panose="020F0502020204030204" pitchFamily="34" charset="0"/>
                <a:cs typeface="Calibri" panose="020F0502020204030204" pitchFamily="34" charset="0"/>
              </a:rPr>
              <a:t>samene </a:t>
            </a:r>
            <a:r>
              <a:rPr lang="nb-NO" sz="1800" kern="100">
                <a:effectLst/>
                <a:latin typeface="Calibri" panose="020F0502020204030204" pitchFamily="34" charset="0"/>
                <a:ea typeface="Calibri" panose="020F0502020204030204" pitchFamily="34" charset="0"/>
                <a:cs typeface="Calibri" panose="020F0502020204030204" pitchFamily="34" charset="0"/>
              </a:rPr>
              <a:t>og </a:t>
            </a:r>
            <a:r>
              <a:rPr lang="nb-NO" sz="1800" kern="100" dirty="0">
                <a:effectLst/>
                <a:latin typeface="Calibri" panose="020F0502020204030204" pitchFamily="34" charset="0"/>
                <a:ea typeface="Calibri" panose="020F0502020204030204" pitchFamily="34" charset="0"/>
                <a:cs typeface="Calibri" panose="020F0502020204030204" pitchFamily="34" charset="0"/>
              </a:rPr>
              <a:t>kvenene/norskfinnenes </a:t>
            </a:r>
            <a:r>
              <a:rPr lang="nb-NO" sz="1800" kern="100">
                <a:effectLst/>
                <a:latin typeface="Calibri" panose="020F0502020204030204" pitchFamily="34" charset="0"/>
                <a:ea typeface="Calibri" panose="020F0502020204030204" pitchFamily="34" charset="0"/>
                <a:cs typeface="Calibri" panose="020F0502020204030204" pitchFamily="34" charset="0"/>
              </a:rPr>
              <a:t>kultur er hardt presset.</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mener at ulike samfunnsaktører har et selvstendig ansvar for å ta et oppgjør med egen historie og praksis og slik legge til rette for forsoning. Offentlige institusjoner i alle samfunnssektorer bør vurdere hvordan de kan bidra til forsoning, i lys av kommisjonens funn. Det samme gjelder sivilsamfunnets ulike aktører innen frivillighet, kunst og kultur, religion og livssyn. Det er kommisjonens vurdering at disse aktørene samlet og hver for seg representerer et stort potensial for forsoning.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mener at etablering og formidling av et felles kunnskapsgrunnlag om fornorskingspolitikk og urett har en sentral rolle. Nasjonale myndigheter må erkjenne konsekvensene av fornorskingen og ta et nødvendig oppgjør med fornorskingen. Det er av stor betydning at de handlinger man beslutter på grunnlag av rapporten, blir gjenstand for systematisk oppfølging, slik at tilliten til forsoningen bygges gjennom måten man arbeider videre på. Flere steder kommisjonen har besøkt, finnes det interne konflikter eller konflikter mellom grupper i lokalsamfunnet, hvor det er behov for forsoning.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har valgt å konsentrere sine forslag til tiltak for forsoning om noen brede hovedsatsinger basert på de funn og konklusjoner som fremgår av rapporten. I tillegg viser kommisjonen til det brede tilfanget av mulige tiltak som de ulike miljøene har spilt inn i prosessen. Kommisjonen har valgt å sortere forslagene sine under fem pilarer som forsoningsprosessen må bygge på:</a:t>
            </a:r>
            <a:endParaRPr lang="nb-NO" sz="1200" kern="1200" dirty="0">
              <a:solidFill>
                <a:schemeClr val="tx1"/>
              </a:solidFill>
              <a:effectLst/>
              <a:latin typeface="+mn-lt"/>
              <a:ea typeface="+mn-ea"/>
              <a:cs typeface="+mn-cs"/>
            </a:endParaRPr>
          </a:p>
          <a:p>
            <a:pPr marL="800100" lvl="1" indent="-342900">
              <a:lnSpc>
                <a:spcPct val="107000"/>
              </a:lnSpc>
              <a:buFont typeface="Symbol" panose="05050102010706020507" pitchFamily="18" charset="2"/>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Kunnskap og formidling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Språk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Kultur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Forebygging av konflikter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Implementering av regelverk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52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For å etablere og formidle et felles kunnskapsgrunnlag om fornorskingspolitikk og urett foreslår kommisjonen en bred satsing på kunnskap og formidling innenfor pilaren om kunnskap og formidling. </a:t>
            </a:r>
            <a:endParaRPr lang="nb-NO"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Et sentralt tiltak i denne pilaren er et nasjonalt kompetansesenter om fornorskingspolitikk og urett. Det nasjonale kompetansesenteret vil ha ansvar for formidling, forskning, dokumentasjon og forsoningsarbeid. Bakgrunnen og behovet for å opprette et kompetansesenter ligger i befolkningens manglende kunnskap om urfolk, nasjonale minoriteter og fornorsking. </a:t>
            </a:r>
            <a:endParaRPr lang="nb-NO"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Kompetansesenteret vil gjennom sitt formidlende arbeid bidra til et felles kunnskapsgrunnlag om samer, kvener, skogfinner, fornorsking, urett og forsoning. Kompetansesenteret vil ha ansvar for å støtte forsoningsprosesser på lokalt og nasjonalt nivå. Kommisjonen har identifisert enkelte lokalsamfunn hvor det er behov for forsoning, og som kan være aktuelt for kompetansesenteret å støtte i en forsonende prosess.</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foreslår at kunnskapsformidling om fornorskingspolitikken og dens konsekvenser styrkes i undervisningen i grunnskolen, videregående skole og ved høyskoler og universiteter. I likhet med bakgrunnen for å etablere kompetansesenteret er dette tiltaket ment å bøte på manglende kunnskap om fornorskingshistorien og urett, i tillegg til at tiltaket vil bidra til å styrke befolkningens kunnskap om urfolk og nasjonale minoriteter.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En bred satsing innebærer et kunnskapsløft hos offentlige myndigheter og i sivilsamfunnet. Sentrale myndigheter må sette klare, overordnede målsetninger for hvordan offentlige myndigheter skal bidra til å styrke kunnskapen om samiske, kvenske/norskfinske og skogfinske forhold.</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Kunnskap er en forutsetning for erkjennelsen av at fornorskingspolitikk og urett har funnet sted, og hvilke konsekvenser og betydning dette har hatt helt inn i vår egen tid. Erkjennelse av disse konsekvensene ligger til grunn for forsoning. Mer kunnskap om gruppene vil også bøte på opplevelser av usynliggjøring og neglisjering – og legge til rette for at gruppene selv gjenoppdager sin skogfinske, kvenske eller skogfinske bakgrunn. Kommisjonen mener at gruppene selv må få bedre mulighet til å ta del i kunnskapsutviklingen og formidlingen av egen historie og kultur.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Calibri" panose="020F0502020204030204" pitchFamily="34" charset="0"/>
              </a:rPr>
              <a:t>Kommisjonen oppfordrer også myndighetene og andre relevante institusjoner å følge med på prosesser og å utvikle tiltak i lys av de andre nordiske kommisjonenes funn. Bakgrunnen for dette er at både skogfinner, kvener og samer har hatt og har kulturelt, språklig og næringsmessig tilknytning på tvers av statsgrensene. De øvrige nordiske kommisjonenes konklusjoner og forslag til tiltak kan derfor være relevante for norske myndigheter og institusjoner. Grenseoverskridende tiltak som foreslås av de øvrige kommisjonene bør derfor vurderes av norske myndigheter og aktører.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sz="1200" kern="1200">
              <a:solidFill>
                <a:schemeClr val="tx1"/>
              </a:solidFill>
              <a:effectLst/>
              <a:latin typeface="+mn-lt"/>
              <a:ea typeface="+mn-ea"/>
              <a:cs typeface="+mn-cs"/>
            </a:endParaRPr>
          </a:p>
          <a:p>
            <a:endParaRPr lang="se-NO"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54175-EC1E-4272-BD65-35A925DD7CE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86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50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C6039DE3-3A97-4D2E-ADFB-51DD3D4E210E}" type="datetimeFigureOut">
              <a:rPr lang="nb-NO" smtClean="0"/>
              <a:t>19.08.2024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64DCC41-17ED-424A-B200-E779A9B9A34D}" type="slidenum">
              <a:rPr lang="nb-NO" smtClean="0"/>
              <a:t>‹#›</a:t>
            </a:fld>
            <a:endParaRPr lang="nb-NO"/>
          </a:p>
        </p:txBody>
      </p:sp>
    </p:spTree>
    <p:extLst>
      <p:ext uri="{BB962C8B-B14F-4D97-AF65-F5344CB8AC3E}">
        <p14:creationId xmlns:p14="http://schemas.microsoft.com/office/powerpoint/2010/main" val="425029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B18506AB-18B4-4508-B587-375954E3805F}" type="datetimeFigureOut">
              <a:rPr lang="nb-NO" smtClean="0"/>
              <a:t>19.08.2024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F2D184-6F30-49E8-9F80-1F5111DB4CCB}" type="slidenum">
              <a:rPr lang="nb-NO" smtClean="0"/>
              <a:t>‹#›</a:t>
            </a:fld>
            <a:endParaRPr lang="nb-NO"/>
          </a:p>
        </p:txBody>
      </p:sp>
    </p:spTree>
    <p:extLst>
      <p:ext uri="{BB962C8B-B14F-4D97-AF65-F5344CB8AC3E}">
        <p14:creationId xmlns:p14="http://schemas.microsoft.com/office/powerpoint/2010/main" val="1073278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D557E">
            <a:alpha val="5000"/>
          </a:srgbClr>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6" y="6490410"/>
            <a:ext cx="12204000" cy="367590"/>
          </a:xfrm>
          <a:prstGeom prst="rect">
            <a:avLst/>
          </a:prstGeom>
        </p:spPr>
      </p:pic>
      <p:sp>
        <p:nvSpPr>
          <p:cNvPr id="3" name="Title Placeholder 2">
            <a:extLst>
              <a:ext uri="{FF2B5EF4-FFF2-40B4-BE49-F238E27FC236}">
                <a16:creationId xmlns:a16="http://schemas.microsoft.com/office/drawing/2014/main" id="{EC6C02FC-709D-D877-2CC1-05241112A928}"/>
              </a:ext>
            </a:extLst>
          </p:cNvPr>
          <p:cNvSpPr>
            <a:spLocks noGrp="1"/>
          </p:cNvSpPr>
          <p:nvPr>
            <p:ph type="title"/>
          </p:nvPr>
        </p:nvSpPr>
        <p:spPr>
          <a:xfrm>
            <a:off x="627528" y="365125"/>
            <a:ext cx="10948896" cy="1051299"/>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4" name="Text Placeholder 3">
            <a:extLst>
              <a:ext uri="{FF2B5EF4-FFF2-40B4-BE49-F238E27FC236}">
                <a16:creationId xmlns:a16="http://schemas.microsoft.com/office/drawing/2014/main" id="{BEA5AB65-45B6-58D9-F42B-77D28917DDF4}"/>
              </a:ext>
            </a:extLst>
          </p:cNvPr>
          <p:cNvSpPr>
            <a:spLocks noGrp="1"/>
          </p:cNvSpPr>
          <p:nvPr>
            <p:ph type="body" idx="1"/>
          </p:nvPr>
        </p:nvSpPr>
        <p:spPr>
          <a:xfrm>
            <a:off x="627528" y="1711325"/>
            <a:ext cx="5109884"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013833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000" b="1" kern="1200">
          <a:solidFill>
            <a:srgbClr val="5D557E"/>
          </a:solidFill>
          <a:latin typeface="Palatino Linotype" panose="02040502050505030304" pitchFamily="18"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flipH="1">
            <a:off x="-427853" y="1018145"/>
            <a:ext cx="662855" cy="2624832"/>
          </a:xfrm>
        </p:spPr>
        <p:txBody>
          <a:bodyPr>
            <a:normAutofit/>
          </a:bodyPr>
          <a:lstStyle/>
          <a:p>
            <a:pPr algn="ctr">
              <a:lnSpc>
                <a:spcPct val="100000"/>
              </a:lnSpc>
              <a:spcBef>
                <a:spcPts val="0"/>
              </a:spcBef>
            </a:pPr>
            <a:endParaRPr lang="nb-NO" sz="2800" b="1">
              <a:solidFill>
                <a:srgbClr val="5D557E"/>
              </a:solidFill>
              <a:latin typeface="Open Sans" panose="020B0606030504020204" pitchFamily="34" charset="0"/>
              <a:cs typeface="Open Sans" panose="020B0606030504020204" pitchFamily="34" charset="0"/>
            </a:endParaRPr>
          </a:p>
          <a:p>
            <a:pPr algn="ctr">
              <a:lnSpc>
                <a:spcPct val="100000"/>
              </a:lnSpc>
              <a:spcBef>
                <a:spcPts val="0"/>
              </a:spcBef>
            </a:pPr>
            <a:endParaRPr lang="nb-NO" sz="2000" b="1">
              <a:solidFill>
                <a:srgbClr val="5D557E"/>
              </a:solidFill>
              <a:latin typeface="Open Sans" panose="020B0606030504020204" pitchFamily="34" charset="0"/>
              <a:cs typeface="Open Sans" panose="020B0606030504020204" pitchFamily="34" charset="0"/>
            </a:endParaRPr>
          </a:p>
        </p:txBody>
      </p:sp>
      <p:pic>
        <p:nvPicPr>
          <p:cNvPr id="8" name="Bilde 8">
            <a:extLst>
              <a:ext uri="{FF2B5EF4-FFF2-40B4-BE49-F238E27FC236}">
                <a16:creationId xmlns:a16="http://schemas.microsoft.com/office/drawing/2014/main" id="{0A364FD9-8E31-80C7-C74C-7E48AD3F0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 y="-6162"/>
            <a:ext cx="12204000" cy="367590"/>
          </a:xfrm>
          <a:prstGeom prst="rect">
            <a:avLst/>
          </a:prstGeom>
        </p:spPr>
      </p:pic>
      <p:sp>
        <p:nvSpPr>
          <p:cNvPr id="4" name="TextBox 7">
            <a:extLst>
              <a:ext uri="{FF2B5EF4-FFF2-40B4-BE49-F238E27FC236}">
                <a16:creationId xmlns:a16="http://schemas.microsoft.com/office/drawing/2014/main" id="{DA11B933-420C-C3FA-BAE6-D3F5CDBE93DF}"/>
              </a:ext>
            </a:extLst>
          </p:cNvPr>
          <p:cNvSpPr txBox="1"/>
          <p:nvPr/>
        </p:nvSpPr>
        <p:spPr>
          <a:xfrm>
            <a:off x="2227569" y="2471566"/>
            <a:ext cx="7736862" cy="1914868"/>
          </a:xfrm>
          <a:prstGeom prst="rect">
            <a:avLst/>
          </a:prstGeom>
          <a:noFill/>
        </p:spPr>
        <p:txBody>
          <a:bodyPr wrap="square" lIns="91440" tIns="45720" rIns="91440" bIns="45720" rtlCol="0" anchor="t">
            <a:spAutoFit/>
          </a:bodyPr>
          <a:lstStyle/>
          <a:p>
            <a:pPr algn="ctr"/>
            <a:r>
              <a:rPr lang="nb-NO" sz="5600" b="1" dirty="0">
                <a:solidFill>
                  <a:srgbClr val="5D557E"/>
                </a:solidFill>
                <a:latin typeface="Palatino Linotype" panose="02040502050505030304" pitchFamily="18" charset="0"/>
                <a:ea typeface="Open Sans Light" panose="020B0306030504020204" pitchFamily="34" charset="0"/>
                <a:cs typeface="Open Sans Light" panose="020B0306030504020204" pitchFamily="34" charset="0"/>
              </a:rPr>
              <a:t>Sannhet og forsoning</a:t>
            </a:r>
          </a:p>
          <a:p>
            <a:pPr algn="ctr"/>
            <a:r>
              <a:rPr lang="nb-NO" sz="2000" b="1" dirty="0">
                <a:solidFill>
                  <a:srgbClr val="5D557E"/>
                </a:solidFill>
                <a:latin typeface="Open Sans Light" panose="020B0306030504020204" pitchFamily="34" charset="0"/>
                <a:ea typeface="Open Sans Light" panose="020B0306030504020204" pitchFamily="34" charset="0"/>
                <a:cs typeface="Open Sans Light" panose="020B0306030504020204" pitchFamily="34" charset="0"/>
              </a:rPr>
              <a:t>- grunnlag for et oppgjør med fornorskingspolitikk og urett </a:t>
            </a:r>
            <a:br>
              <a:rPr lang="nb-NO" sz="2000" b="1" dirty="0">
                <a:solidFill>
                  <a:srgbClr val="5D557E"/>
                </a:solidFill>
                <a:latin typeface="Open Sans Light" panose="020B0306030504020204" pitchFamily="34" charset="0"/>
                <a:ea typeface="Open Sans Light" panose="020B0306030504020204" pitchFamily="34" charset="0"/>
                <a:cs typeface="Open Sans Light" panose="020B0306030504020204" pitchFamily="34" charset="0"/>
              </a:rPr>
            </a:br>
            <a:r>
              <a:rPr lang="nb-NO" sz="2000" b="1" dirty="0">
                <a:solidFill>
                  <a:srgbClr val="5D557E"/>
                </a:solidFill>
                <a:latin typeface="Open Sans Light" panose="020B0306030504020204" pitchFamily="34" charset="0"/>
                <a:ea typeface="Open Sans Light" panose="020B0306030504020204" pitchFamily="34" charset="0"/>
                <a:cs typeface="Open Sans Light" panose="020B0306030504020204" pitchFamily="34" charset="0"/>
              </a:rPr>
              <a:t>mot samer, kvener/norskfinner og skogfinner</a:t>
            </a:r>
          </a:p>
          <a:p>
            <a:pPr algn="ctr"/>
            <a:endParaRPr lang="nb-NO" sz="2000" b="1" dirty="0">
              <a:solidFill>
                <a:srgbClr val="5D557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2C2BA8A7-1587-97A8-30E9-2D44DFC70325}"/>
              </a:ext>
            </a:extLst>
          </p:cNvPr>
          <p:cNvSpPr txBox="1"/>
          <p:nvPr/>
        </p:nvSpPr>
        <p:spPr>
          <a:xfrm>
            <a:off x="1077238" y="5507117"/>
            <a:ext cx="10647123" cy="699135"/>
          </a:xfrm>
          <a:prstGeom prst="rect">
            <a:avLst/>
          </a:prstGeom>
        </p:spPr>
        <p:txBody>
          <a:bodyPr vert="horz" wrap="square" lIns="91440" tIns="45720" rIns="91440" bIns="45720" rtlCol="0">
            <a:normAutofit/>
          </a:bodyPr>
          <a:lstStyle/>
          <a:p>
            <a:pPr algn="l"/>
            <a:r>
              <a:rPr lang="nb-NO" dirty="0">
                <a:latin typeface="+mj-lt"/>
              </a:rPr>
              <a:t>Håkon Hermanstrand</a:t>
            </a:r>
            <a:r>
              <a:rPr lang="se-NO" dirty="0">
                <a:latin typeface="+mj-lt"/>
              </a:rPr>
              <a:t>						</a:t>
            </a:r>
            <a:r>
              <a:rPr lang="nb-NO" dirty="0">
                <a:latin typeface="+mj-lt"/>
              </a:rPr>
              <a:t>Trondheim 22. august 2024</a:t>
            </a:r>
          </a:p>
        </p:txBody>
      </p:sp>
    </p:spTree>
    <p:extLst>
      <p:ext uri="{BB962C8B-B14F-4D97-AF65-F5344CB8AC3E}">
        <p14:creationId xmlns:p14="http://schemas.microsoft.com/office/powerpoint/2010/main" val="26296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Språk</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dirty="0"/>
          </a:p>
          <a:p>
            <a:pPr lvl="1"/>
            <a:endParaRPr lang="nb-NO" dirty="0"/>
          </a:p>
          <a:p>
            <a:pPr lvl="0"/>
            <a:endParaRPr lang="nb-NO" dirty="0"/>
          </a:p>
          <a:p>
            <a:pPr lvl="1"/>
            <a:endParaRPr lang="nb-NO" dirty="0"/>
          </a:p>
        </p:txBody>
      </p:sp>
      <p:sp>
        <p:nvSpPr>
          <p:cNvPr id="2" name="Rectangle 1">
            <a:extLst>
              <a:ext uri="{FF2B5EF4-FFF2-40B4-BE49-F238E27FC236}">
                <a16:creationId xmlns:a16="http://schemas.microsoft.com/office/drawing/2014/main" id="{0A20D5FD-561D-4C1B-0B2A-98E6E3727653}"/>
              </a:ext>
            </a:extLst>
          </p:cNvPr>
          <p:cNvSpPr/>
          <p:nvPr/>
        </p:nvSpPr>
        <p:spPr>
          <a:xfrm>
            <a:off x="768189" y="1478499"/>
            <a:ext cx="5772949" cy="3970318"/>
          </a:xfrm>
          <a:prstGeom prst="rect">
            <a:avLst/>
          </a:prstGeom>
        </p:spPr>
        <p:txBody>
          <a:bodyPr wrap="square">
            <a:spAutoFit/>
          </a:bodyPr>
          <a:lstStyle/>
          <a:p>
            <a:pPr marL="457200" indent="-457200">
              <a:buFont typeface="Arial" panose="020B0604020202020204" pitchFamily="34" charset="0"/>
              <a:buChar char="•"/>
              <a:defRPr/>
            </a:pPr>
            <a:r>
              <a:rPr lang="nb-NO" sz="2800" dirty="0">
                <a:solidFill>
                  <a:srgbClr val="5D557E"/>
                </a:solidFill>
                <a:latin typeface="Palatino Linotype"/>
                <a:ea typeface="Open Sans"/>
                <a:cs typeface="Open Sans"/>
              </a:rPr>
              <a:t>Massivt språktap</a:t>
            </a:r>
          </a:p>
          <a:p>
            <a:pPr marL="457200" lvl="0" indent="-457200">
              <a:buFont typeface="Arial" panose="020B0604020202020204" pitchFamily="34" charset="0"/>
              <a:buChar char="•"/>
              <a:defRPr/>
            </a:pP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Gjennomgående språkopplæring fra barnehage til voksenopplæring</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Satsing </a:t>
            </a:r>
            <a:r>
              <a:rPr lang="nb-NO" sz="280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på synliggjøring</a:t>
            </a:r>
            <a:endPar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endParaRPr>
          </a:p>
          <a:p>
            <a:pPr marL="457200" lvl="0" indent="-457200">
              <a:buFont typeface="Arial" panose="020B0604020202020204" pitchFamily="34" charset="0"/>
              <a:buChar char="•"/>
              <a:defRPr/>
            </a:pP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Grenseoverskridende språksamarbeid</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S</a:t>
            </a:r>
            <a:r>
              <a:rPr kumimoji="0" lang="nb-NO" sz="2800" i="0" u="none" strike="noStrike" kern="1200" spc="0" normalizeH="0" noProof="0" dirty="0" err="1">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trategi</a:t>
            </a:r>
            <a:r>
              <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 for å oppnå språklig likeverd for samiske språk</a:t>
            </a:r>
          </a:p>
        </p:txBody>
      </p:sp>
      <p:cxnSp>
        <p:nvCxnSpPr>
          <p:cNvPr id="3" name="Rett linje 5">
            <a:extLst>
              <a:ext uri="{FF2B5EF4-FFF2-40B4-BE49-F238E27FC236}">
                <a16:creationId xmlns:a16="http://schemas.microsoft.com/office/drawing/2014/main" id="{76B9401B-D2B2-1D9D-C253-3399206EAB1B}"/>
              </a:ext>
            </a:extLst>
          </p:cNvPr>
          <p:cNvCxnSpPr>
            <a:cxnSpLocks/>
          </p:cNvCxnSpPr>
          <p:nvPr/>
        </p:nvCxnSpPr>
        <p:spPr>
          <a:xfrm>
            <a:off x="6839400" y="1646011"/>
            <a:ext cx="9465" cy="1619703"/>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
        <p:nvSpPr>
          <p:cNvPr id="9" name="Plassholder for innhold 2">
            <a:extLst>
              <a:ext uri="{FF2B5EF4-FFF2-40B4-BE49-F238E27FC236}">
                <a16:creationId xmlns:a16="http://schemas.microsoft.com/office/drawing/2014/main" id="{588FDD15-79F5-7347-2BA5-505DB3F8EFC6}"/>
              </a:ext>
            </a:extLst>
          </p:cNvPr>
          <p:cNvSpPr txBox="1">
            <a:spLocks/>
          </p:cNvSpPr>
          <p:nvPr/>
        </p:nvSpPr>
        <p:spPr>
          <a:xfrm>
            <a:off x="6848865" y="1575524"/>
            <a:ext cx="4714153" cy="191237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a:solidFill>
                  <a:srgbClr val="8D5337"/>
                </a:solidFill>
                <a:latin typeface="Palatino Linotype"/>
                <a:ea typeface="Open Sans"/>
                <a:cs typeface="Times New Roman"/>
              </a:rPr>
              <a:t>Jeg håper at kommisjonsarbeidet vil bidra til at man ser at nå vokser det opp en generasjon unge voksne og barn og ungdom som veldig gjerne ønsker å ta tilbake språket og kulturen. Da må man ha ressurser på plass for dem spesielt, og støtte opp om det. Det tror jeg er veldig viktig.</a:t>
            </a:r>
            <a:endParaRPr lang="nb-NO" sz="1600">
              <a:solidFill>
                <a:srgbClr val="8D5337"/>
              </a:solidFill>
              <a:ea typeface="Open Sans"/>
            </a:endParaRPr>
          </a:p>
          <a:p>
            <a:pPr>
              <a:buNone/>
            </a:pPr>
            <a:r>
              <a:rPr lang="nb-NO" sz="1400" err="1">
                <a:solidFill>
                  <a:srgbClr val="8D5337"/>
                </a:solidFill>
                <a:latin typeface="Palatino Linotype"/>
                <a:ea typeface="Open Sans"/>
                <a:cs typeface="Times New Roman"/>
              </a:rPr>
              <a:t>SFKOMM</a:t>
            </a:r>
            <a:r>
              <a:rPr lang="nb-NO" sz="1400">
                <a:solidFill>
                  <a:srgbClr val="8D5337"/>
                </a:solidFill>
                <a:latin typeface="Palatino Linotype"/>
                <a:ea typeface="Open Sans"/>
                <a:cs typeface="Times New Roman"/>
              </a:rPr>
              <a:t> 2020/212-42</a:t>
            </a:r>
            <a:endParaRPr lang="nb-NO">
              <a:solidFill>
                <a:srgbClr val="8D5337"/>
              </a:solidFill>
              <a:ea typeface="Open Sans"/>
            </a:endParaRPr>
          </a:p>
        </p:txBody>
      </p:sp>
      <p:sp>
        <p:nvSpPr>
          <p:cNvPr id="11" name="Plassholder for innhold 2">
            <a:extLst>
              <a:ext uri="{FF2B5EF4-FFF2-40B4-BE49-F238E27FC236}">
                <a16:creationId xmlns:a16="http://schemas.microsoft.com/office/drawing/2014/main" id="{71F540A6-F164-F4D9-0C76-15F8A485782F}"/>
              </a:ext>
            </a:extLst>
          </p:cNvPr>
          <p:cNvSpPr txBox="1">
            <a:spLocks/>
          </p:cNvSpPr>
          <p:nvPr/>
        </p:nvSpPr>
        <p:spPr>
          <a:xfrm>
            <a:off x="6848865" y="3613787"/>
            <a:ext cx="4714153" cy="2177949"/>
          </a:xfrm>
          <a:prstGeom prst="rect">
            <a:avLst/>
          </a:prstGeom>
          <a:ln>
            <a:no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700">
                <a:solidFill>
                  <a:srgbClr val="8D5337"/>
                </a:solidFill>
                <a:latin typeface="Palatino Linotype"/>
                <a:ea typeface="Open Sans"/>
                <a:cs typeface="Times New Roman"/>
              </a:rPr>
              <a:t>Språkopplæringen på skolen og tilbudene har alltid vært fryktelig dårlig. Jeg hadde tilbud om samisk i 2 år på skolen på barneskolen, og så ble det bare borte fordi at det ble vanskelig. Da kunne plutselig kunne de ikke tilby det. Det var ikke lærere, og man måtte liksom å måtte søke masse sånn ekstraordinære greier. Og det er klart at mine foreldre orker ikke det når det ble en hel sånn kamp de måtte ta opp.</a:t>
            </a:r>
            <a:endParaRPr lang="en-US" sz="1700">
              <a:solidFill>
                <a:srgbClr val="8D5337"/>
              </a:solidFill>
            </a:endParaRPr>
          </a:p>
          <a:p>
            <a:pPr>
              <a:buNone/>
            </a:pPr>
            <a:r>
              <a:rPr lang="nb-NO" sz="1400" err="1">
                <a:solidFill>
                  <a:srgbClr val="8D5337"/>
                </a:solidFill>
                <a:latin typeface="Palatino Linotype"/>
                <a:ea typeface="Open Sans"/>
                <a:cs typeface="Times New Roman"/>
              </a:rPr>
              <a:t>SFKOMM</a:t>
            </a:r>
            <a:r>
              <a:rPr lang="nb-NO" sz="1400">
                <a:solidFill>
                  <a:srgbClr val="8D5337"/>
                </a:solidFill>
                <a:latin typeface="Palatino Linotype"/>
                <a:ea typeface="Open Sans"/>
                <a:cs typeface="Times New Roman"/>
              </a:rPr>
              <a:t> 2022/2497-21</a:t>
            </a:r>
            <a:endParaRPr lang="nb-NO">
              <a:solidFill>
                <a:srgbClr val="8D5337"/>
              </a:solidFill>
            </a:endParaRPr>
          </a:p>
          <a:p>
            <a:pPr marL="0" indent="0">
              <a:buNone/>
            </a:pPr>
            <a:endParaRPr lang="nb-NO" sz="1400">
              <a:ea typeface="Open Sans"/>
              <a:cs typeface="Times New Roman"/>
            </a:endParaRPr>
          </a:p>
          <a:p>
            <a:pPr marL="0" indent="0">
              <a:buNone/>
            </a:pPr>
            <a:endParaRPr lang="nb-NO" sz="1400">
              <a:solidFill>
                <a:srgbClr val="8D5337"/>
              </a:solidFill>
            </a:endParaRPr>
          </a:p>
        </p:txBody>
      </p:sp>
      <p:cxnSp>
        <p:nvCxnSpPr>
          <p:cNvPr id="7" name="Rett linje 5">
            <a:extLst>
              <a:ext uri="{FF2B5EF4-FFF2-40B4-BE49-F238E27FC236}">
                <a16:creationId xmlns:a16="http://schemas.microsoft.com/office/drawing/2014/main" id="{776E73DC-E2E7-E323-57C3-ABB469747702}"/>
              </a:ext>
            </a:extLst>
          </p:cNvPr>
          <p:cNvCxnSpPr>
            <a:cxnSpLocks/>
          </p:cNvCxnSpPr>
          <p:nvPr/>
        </p:nvCxnSpPr>
        <p:spPr>
          <a:xfrm>
            <a:off x="6839400" y="3679101"/>
            <a:ext cx="9465" cy="2019570"/>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3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Kultur</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a:p>
          <a:p>
            <a:pPr lvl="1"/>
            <a:endParaRPr lang="nb-NO"/>
          </a:p>
          <a:p>
            <a:pPr lvl="0"/>
            <a:endParaRPr lang="nb-NO"/>
          </a:p>
          <a:p>
            <a:pPr lvl="1"/>
            <a:endParaRPr lang="nb-NO"/>
          </a:p>
        </p:txBody>
      </p:sp>
      <p:sp>
        <p:nvSpPr>
          <p:cNvPr id="2" name="Rectangle 1">
            <a:extLst>
              <a:ext uri="{FF2B5EF4-FFF2-40B4-BE49-F238E27FC236}">
                <a16:creationId xmlns:a16="http://schemas.microsoft.com/office/drawing/2014/main" id="{0A20D5FD-561D-4C1B-0B2A-98E6E3727653}"/>
              </a:ext>
            </a:extLst>
          </p:cNvPr>
          <p:cNvSpPr/>
          <p:nvPr/>
        </p:nvSpPr>
        <p:spPr>
          <a:xfrm>
            <a:off x="768189" y="1472307"/>
            <a:ext cx="5686401" cy="2677656"/>
          </a:xfrm>
          <a:prstGeom prst="rect">
            <a:avLst/>
          </a:prstGeom>
        </p:spPr>
        <p:txBody>
          <a:bodyPr wrap="square">
            <a:spAutoFit/>
          </a:bodyPr>
          <a:lstStyle/>
          <a:p>
            <a:pPr marL="457200" lvl="0" indent="-457200">
              <a:buFont typeface="Arial" panose="020B0604020202020204" pitchFamily="34" charset="0"/>
              <a:buChar char="•"/>
              <a:defRPr/>
            </a:pP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Om</a:t>
            </a: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fattende, nasjonal satsing på kultur</a:t>
            </a:r>
          </a:p>
          <a:p>
            <a:pPr marL="457200" lvl="0" indent="-457200">
              <a:buFont typeface="Arial" panose="020B0604020202020204" pitchFamily="34" charset="0"/>
              <a:buChar char="•"/>
              <a:defRPr/>
            </a:pPr>
            <a:r>
              <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Samarbeid mellom nasjonale og gruppenes institusjoner</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Grenseoverskridende kultursamarbeid</a:t>
            </a:r>
            <a:endPar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7" name="Plassholder for innhold 2">
            <a:extLst>
              <a:ext uri="{FF2B5EF4-FFF2-40B4-BE49-F238E27FC236}">
                <a16:creationId xmlns:a16="http://schemas.microsoft.com/office/drawing/2014/main" id="{B44A4C0C-8CD7-6C35-D27F-C51179B459D1}"/>
              </a:ext>
            </a:extLst>
          </p:cNvPr>
          <p:cNvSpPr txBox="1">
            <a:spLocks/>
          </p:cNvSpPr>
          <p:nvPr/>
        </p:nvSpPr>
        <p:spPr>
          <a:xfrm>
            <a:off x="6632389" y="1624692"/>
            <a:ext cx="4714153" cy="1316628"/>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Jeg tenker jo på den respekten for at man har ulike tradisjoner, ulike kulturer innenfor samme landegrense er jo noe som jeg tror blir veldig viktig for fremtiden i Norge […]</a:t>
            </a:r>
          </a:p>
          <a:p>
            <a:pPr marL="0" indent="0">
              <a:buNone/>
            </a:pPr>
            <a:br>
              <a:rPr lang="nb-NO" sz="1600" dirty="0">
                <a:solidFill>
                  <a:srgbClr val="8D5337"/>
                </a:solidFill>
              </a:rPr>
            </a:br>
            <a:r>
              <a:rPr lang="nb-NO" sz="1400" dirty="0">
                <a:solidFill>
                  <a:srgbClr val="8D5337"/>
                </a:solidFill>
              </a:rPr>
              <a:t>SFKOMM 2020/215-29</a:t>
            </a:r>
            <a:endParaRPr lang="nb-NO" sz="1600" dirty="0">
              <a:solidFill>
                <a:srgbClr val="8D5337"/>
              </a:solidFill>
            </a:endParaRPr>
          </a:p>
        </p:txBody>
      </p:sp>
      <p:sp>
        <p:nvSpPr>
          <p:cNvPr id="10" name="Plassholder for innhold 2">
            <a:extLst>
              <a:ext uri="{FF2B5EF4-FFF2-40B4-BE49-F238E27FC236}">
                <a16:creationId xmlns:a16="http://schemas.microsoft.com/office/drawing/2014/main" id="{EDDCEA79-6FF1-1A54-7722-0BBB9AE0A880}"/>
              </a:ext>
            </a:extLst>
          </p:cNvPr>
          <p:cNvSpPr txBox="1">
            <a:spLocks/>
          </p:cNvSpPr>
          <p:nvPr/>
        </p:nvSpPr>
        <p:spPr>
          <a:xfrm>
            <a:off x="6632389" y="3102972"/>
            <a:ext cx="4714153" cy="222340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Noen sørget for å skrive ned finske stedsnavn, for eksempel. For de har alltid vært borte, eller, de var i ferd med å bli det. Men i de senere år så har vi fått inn en del skogfinske navn på kartet. Riktignok med annen type skrift, med annen farge på skriften, men det er helt i orden, det. For det er jo også kulturminner, i høyeste grad.</a:t>
            </a:r>
          </a:p>
          <a:p>
            <a:pPr marL="0" indent="0">
              <a:buNone/>
            </a:pPr>
            <a:br>
              <a:rPr lang="nb-NO" sz="1600" dirty="0">
                <a:solidFill>
                  <a:srgbClr val="8D5337"/>
                </a:solidFill>
              </a:rPr>
            </a:br>
            <a:r>
              <a:rPr lang="nb-NO" sz="1400" dirty="0">
                <a:solidFill>
                  <a:srgbClr val="8D5337"/>
                </a:solidFill>
              </a:rPr>
              <a:t>SFKOMM 2021/4132-2</a:t>
            </a:r>
            <a:endParaRPr lang="nb-NO" sz="1600" dirty="0">
              <a:solidFill>
                <a:srgbClr val="8D5337"/>
              </a:solidFill>
            </a:endParaRPr>
          </a:p>
        </p:txBody>
      </p:sp>
      <p:cxnSp>
        <p:nvCxnSpPr>
          <p:cNvPr id="3" name="Rett linje 5">
            <a:extLst>
              <a:ext uri="{FF2B5EF4-FFF2-40B4-BE49-F238E27FC236}">
                <a16:creationId xmlns:a16="http://schemas.microsoft.com/office/drawing/2014/main" id="{FD83365B-8AE5-6AD9-D386-AC124EBA825D}"/>
              </a:ext>
            </a:extLst>
          </p:cNvPr>
          <p:cNvCxnSpPr>
            <a:cxnSpLocks/>
          </p:cNvCxnSpPr>
          <p:nvPr/>
        </p:nvCxnSpPr>
        <p:spPr>
          <a:xfrm>
            <a:off x="6632389" y="3186792"/>
            <a:ext cx="0" cy="1695451"/>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cxnSp>
        <p:nvCxnSpPr>
          <p:cNvPr id="11" name="Rett linje 5">
            <a:extLst>
              <a:ext uri="{FF2B5EF4-FFF2-40B4-BE49-F238E27FC236}">
                <a16:creationId xmlns:a16="http://schemas.microsoft.com/office/drawing/2014/main" id="{B4C985D6-FDCF-362E-7BBB-686A680493C6}"/>
              </a:ext>
            </a:extLst>
          </p:cNvPr>
          <p:cNvCxnSpPr>
            <a:cxnSpLocks/>
          </p:cNvCxnSpPr>
          <p:nvPr/>
        </p:nvCxnSpPr>
        <p:spPr>
          <a:xfrm>
            <a:off x="6640821" y="1711325"/>
            <a:ext cx="0" cy="1025979"/>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19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Forebygging av konflikter</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a:p>
          <a:p>
            <a:pPr lvl="1"/>
            <a:endParaRPr lang="nb-NO"/>
          </a:p>
          <a:p>
            <a:pPr lvl="0"/>
            <a:endParaRPr lang="nb-NO"/>
          </a:p>
          <a:p>
            <a:pPr lvl="1"/>
            <a:endParaRPr lang="nb-NO"/>
          </a:p>
        </p:txBody>
      </p:sp>
      <p:sp>
        <p:nvSpPr>
          <p:cNvPr id="2" name="Rectangle 1">
            <a:extLst>
              <a:ext uri="{FF2B5EF4-FFF2-40B4-BE49-F238E27FC236}">
                <a16:creationId xmlns:a16="http://schemas.microsoft.com/office/drawing/2014/main" id="{0A20D5FD-561D-4C1B-0B2A-98E6E3727653}"/>
              </a:ext>
            </a:extLst>
          </p:cNvPr>
          <p:cNvSpPr/>
          <p:nvPr/>
        </p:nvSpPr>
        <p:spPr>
          <a:xfrm>
            <a:off x="768189" y="1472307"/>
            <a:ext cx="5686401" cy="3108543"/>
          </a:xfrm>
          <a:prstGeom prst="rect">
            <a:avLst/>
          </a:prstGeom>
        </p:spPr>
        <p:txBody>
          <a:bodyPr wrap="square">
            <a:spAutoFit/>
          </a:bodyPr>
          <a:lstStyle/>
          <a:p>
            <a:pPr marL="457200" lvl="0" indent="-457200">
              <a:buFont typeface="Arial" panose="020B0604020202020204" pitchFamily="34" charset="0"/>
              <a:buChar char="•"/>
              <a:defRPr/>
            </a:pPr>
            <a:r>
              <a:rPr lang="nb-NO" sz="2800" noProof="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Motvirke hat og diskriminering </a:t>
            </a:r>
          </a:p>
          <a:p>
            <a:pPr marL="457200" lvl="0" indent="-457200">
              <a:buFont typeface="Arial" panose="020B0604020202020204" pitchFamily="34" charset="0"/>
              <a:buChar char="•"/>
              <a:defRPr/>
            </a:pPr>
            <a:r>
              <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Ressurs- og arealkonflikter</a:t>
            </a:r>
            <a:endPar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endParaRPr>
          </a:p>
          <a:p>
            <a:pPr marL="457200" lvl="0" indent="-457200">
              <a:buFont typeface="Arial" panose="020B0604020202020204" pitchFamily="34" charset="0"/>
              <a:buChar char="•"/>
              <a:defRPr/>
            </a:pPr>
            <a:r>
              <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Kartlegging av eiendoms- og bruksrettigheter</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SRU II</a:t>
            </a:r>
            <a:endPar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Gjennomgang av reindriftens arealsituasjon</a:t>
            </a:r>
            <a:endPar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6" name="Plassholder for innhold 2">
            <a:extLst>
              <a:ext uri="{FF2B5EF4-FFF2-40B4-BE49-F238E27FC236}">
                <a16:creationId xmlns:a16="http://schemas.microsoft.com/office/drawing/2014/main" id="{1FEF594F-1586-A5AF-DB3D-502A0B57BA25}"/>
              </a:ext>
            </a:extLst>
          </p:cNvPr>
          <p:cNvSpPr txBox="1">
            <a:spLocks/>
          </p:cNvSpPr>
          <p:nvPr/>
        </p:nvSpPr>
        <p:spPr>
          <a:xfrm>
            <a:off x="6632389" y="1624692"/>
            <a:ext cx="4714153" cy="1248047"/>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Jeg hadde akkurat vært på konfirmasjon, og hadde på meg det fineste jeg har, kofte, og skulle kjøpe mat. Og så kom det to unge gutter, som ropte samedjevel etter meg.</a:t>
            </a:r>
          </a:p>
          <a:p>
            <a:pPr marL="0" indent="0">
              <a:buNone/>
            </a:pPr>
            <a:br>
              <a:rPr lang="nb-NO" sz="1600" dirty="0">
                <a:solidFill>
                  <a:srgbClr val="8D5337"/>
                </a:solidFill>
              </a:rPr>
            </a:br>
            <a:r>
              <a:rPr lang="nb-NO" sz="1400" dirty="0">
                <a:solidFill>
                  <a:srgbClr val="8D5337"/>
                </a:solidFill>
              </a:rPr>
              <a:t>SFKOMM 2019/1815-5</a:t>
            </a:r>
          </a:p>
        </p:txBody>
      </p:sp>
      <p:sp>
        <p:nvSpPr>
          <p:cNvPr id="10" name="Plassholder for innhold 2">
            <a:extLst>
              <a:ext uri="{FF2B5EF4-FFF2-40B4-BE49-F238E27FC236}">
                <a16:creationId xmlns:a16="http://schemas.microsoft.com/office/drawing/2014/main" id="{9F1FCFFA-6EBB-BD27-7F3A-D49E49E761EA}"/>
              </a:ext>
            </a:extLst>
          </p:cNvPr>
          <p:cNvSpPr txBox="1">
            <a:spLocks/>
          </p:cNvSpPr>
          <p:nvPr/>
        </p:nvSpPr>
        <p:spPr>
          <a:xfrm>
            <a:off x="6632388" y="3010716"/>
            <a:ext cx="4714153" cy="2544264"/>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Det var et rettighetsutvalg som hadde sett på de fiskerettighetene i Finnmark. De hadde gode forslag. Og hvis man hadde løftet det opp og jobbet videre med det, så tror jeg det hadde vært et veldig viktig skritt. Og jeg tror at disse rettighetene, det var ingen etniske rettigheter. Det var til alle de folkene som bodde ved kysten. Uansett om du var same eller kven. Jeg tror at det hadde vært en god vei å gå.</a:t>
            </a:r>
          </a:p>
          <a:p>
            <a:pPr marL="0" indent="0">
              <a:buNone/>
            </a:pPr>
            <a:br>
              <a:rPr lang="nb-NO" sz="1600" dirty="0">
                <a:solidFill>
                  <a:srgbClr val="8D5337"/>
                </a:solidFill>
              </a:rPr>
            </a:br>
            <a:r>
              <a:rPr lang="nb-NO" sz="1400" dirty="0">
                <a:solidFill>
                  <a:srgbClr val="8D5337"/>
                </a:solidFill>
              </a:rPr>
              <a:t>SFKOMM 2020/212-53</a:t>
            </a:r>
          </a:p>
        </p:txBody>
      </p:sp>
      <p:cxnSp>
        <p:nvCxnSpPr>
          <p:cNvPr id="7" name="Rett linje 5">
            <a:extLst>
              <a:ext uri="{FF2B5EF4-FFF2-40B4-BE49-F238E27FC236}">
                <a16:creationId xmlns:a16="http://schemas.microsoft.com/office/drawing/2014/main" id="{5603EAF1-5446-243D-26F6-42107ECF0956}"/>
              </a:ext>
            </a:extLst>
          </p:cNvPr>
          <p:cNvCxnSpPr>
            <a:cxnSpLocks/>
          </p:cNvCxnSpPr>
          <p:nvPr/>
        </p:nvCxnSpPr>
        <p:spPr>
          <a:xfrm>
            <a:off x="6632388" y="3086100"/>
            <a:ext cx="0" cy="2106386"/>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cxnSp>
        <p:nvCxnSpPr>
          <p:cNvPr id="12" name="Rett linje 5">
            <a:extLst>
              <a:ext uri="{FF2B5EF4-FFF2-40B4-BE49-F238E27FC236}">
                <a16:creationId xmlns:a16="http://schemas.microsoft.com/office/drawing/2014/main" id="{E8884F86-3E72-8646-43E2-07156DFFF842}"/>
              </a:ext>
            </a:extLst>
          </p:cNvPr>
          <p:cNvCxnSpPr>
            <a:cxnSpLocks/>
          </p:cNvCxnSpPr>
          <p:nvPr/>
        </p:nvCxnSpPr>
        <p:spPr>
          <a:xfrm>
            <a:off x="6632388" y="1711325"/>
            <a:ext cx="0" cy="991054"/>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7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Implementering av regelverk</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dirty="0"/>
          </a:p>
          <a:p>
            <a:pPr lvl="1"/>
            <a:endParaRPr lang="nb-NO" dirty="0"/>
          </a:p>
          <a:p>
            <a:pPr lvl="0"/>
            <a:endParaRPr lang="nb-NO" dirty="0"/>
          </a:p>
          <a:p>
            <a:pPr lvl="1"/>
            <a:endParaRPr lang="nb-NO" dirty="0"/>
          </a:p>
        </p:txBody>
      </p:sp>
      <p:sp>
        <p:nvSpPr>
          <p:cNvPr id="2" name="Rectangle 1">
            <a:extLst>
              <a:ext uri="{FF2B5EF4-FFF2-40B4-BE49-F238E27FC236}">
                <a16:creationId xmlns:a16="http://schemas.microsoft.com/office/drawing/2014/main" id="{0A20D5FD-561D-4C1B-0B2A-98E6E3727653}"/>
              </a:ext>
            </a:extLst>
          </p:cNvPr>
          <p:cNvSpPr/>
          <p:nvPr/>
        </p:nvSpPr>
        <p:spPr>
          <a:xfrm>
            <a:off x="768189" y="1472307"/>
            <a:ext cx="5686401" cy="3539430"/>
          </a:xfrm>
          <a:prstGeom prst="rect">
            <a:avLst/>
          </a:prstGeom>
        </p:spPr>
        <p:txBody>
          <a:bodyPr wrap="square">
            <a:spAutoFit/>
          </a:bodyPr>
          <a:lstStyle/>
          <a:p>
            <a:pPr marL="457200" lvl="0" indent="-457200">
              <a:buFont typeface="Arial" panose="020B0604020202020204" pitchFamily="34" charset="0"/>
              <a:buChar char="•"/>
              <a:defRPr/>
            </a:pPr>
            <a:r>
              <a:rPr lang="nb-NO" sz="2800" noProof="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Gjennomgang av manglende implementering av vedtak</a:t>
            </a:r>
          </a:p>
          <a:p>
            <a:pPr marL="457200" lvl="0" indent="-457200">
              <a:buFont typeface="Arial" panose="020B0604020202020204" pitchFamily="34" charset="0"/>
              <a:buChar char="•"/>
              <a:defRPr/>
            </a:pP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Styrke opplæringen for offentlig ansatte</a:t>
            </a:r>
          </a:p>
          <a:p>
            <a:pPr marL="457200" lvl="0" indent="-457200">
              <a:buFont typeface="Arial" panose="020B0604020202020204" pitchFamily="34" charset="0"/>
              <a:buChar char="•"/>
              <a:defRPr/>
            </a:pP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Tilby flere studenter </a:t>
            </a: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u</a:t>
            </a: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ndervisning o</a:t>
            </a: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m urfolk og nasjonale minoriteter</a:t>
            </a:r>
          </a:p>
          <a:p>
            <a:pPr marL="457200" lvl="0" indent="-457200">
              <a:buFont typeface="Arial" panose="020B0604020202020204" pitchFamily="34" charset="0"/>
              <a:buChar char="•"/>
              <a:defRPr/>
            </a:pPr>
            <a:endParaRPr kumimoji="0" lang="nb-NO" sz="2800" i="0" u="none" strike="noStrike" kern="1200" spc="0" normalizeH="0" noProof="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6" name="Plassholder for innhold 2">
            <a:extLst>
              <a:ext uri="{FF2B5EF4-FFF2-40B4-BE49-F238E27FC236}">
                <a16:creationId xmlns:a16="http://schemas.microsoft.com/office/drawing/2014/main" id="{94AFC9FC-005D-3979-EDA6-C849F139FCBF}"/>
              </a:ext>
            </a:extLst>
          </p:cNvPr>
          <p:cNvSpPr txBox="1">
            <a:spLocks/>
          </p:cNvSpPr>
          <p:nvPr/>
        </p:nvSpPr>
        <p:spPr>
          <a:xfrm>
            <a:off x="6632389" y="1624693"/>
            <a:ext cx="4714153" cy="1095648"/>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Hvordan i alle dager skal det offentlige i det hele tatt bygge tillit for den samiske befolkningen som har opplevd tillitsbrudd så mange ganger?</a:t>
            </a:r>
          </a:p>
          <a:p>
            <a:pPr marL="0" indent="0">
              <a:buNone/>
            </a:pPr>
            <a:br>
              <a:rPr lang="nb-NO" sz="1600" dirty="0">
                <a:solidFill>
                  <a:srgbClr val="8D5337"/>
                </a:solidFill>
              </a:rPr>
            </a:br>
            <a:r>
              <a:rPr lang="nb-NO" sz="1400" dirty="0">
                <a:solidFill>
                  <a:srgbClr val="8D5337"/>
                </a:solidFill>
              </a:rPr>
              <a:t>SFKOMM 2022/2495-27</a:t>
            </a:r>
            <a:endParaRPr lang="nb-NO" sz="1600" dirty="0">
              <a:solidFill>
                <a:srgbClr val="8D5337"/>
              </a:solidFill>
            </a:endParaRPr>
          </a:p>
        </p:txBody>
      </p:sp>
      <p:sp>
        <p:nvSpPr>
          <p:cNvPr id="7" name="TextBox 6">
            <a:extLst>
              <a:ext uri="{FF2B5EF4-FFF2-40B4-BE49-F238E27FC236}">
                <a16:creationId xmlns:a16="http://schemas.microsoft.com/office/drawing/2014/main" id="{6ED75033-1AFE-B801-24D9-72C937686860}"/>
              </a:ext>
            </a:extLst>
          </p:cNvPr>
          <p:cNvSpPr txBox="1"/>
          <p:nvPr/>
        </p:nvSpPr>
        <p:spPr>
          <a:xfrm>
            <a:off x="7239000" y="3429000"/>
            <a:ext cx="914400" cy="914400"/>
          </a:xfrm>
          <a:prstGeom prst="rect">
            <a:avLst/>
          </a:prstGeom>
        </p:spPr>
        <p:txBody>
          <a:bodyPr vert="horz" wrap="none" lIns="91440" tIns="45720" rIns="91440" bIns="45720" rtlCol="0">
            <a:normAutofit/>
          </a:bodyPr>
          <a:lstStyle/>
          <a:p>
            <a:pPr algn="l"/>
            <a:endParaRPr lang="nb-NO"/>
          </a:p>
        </p:txBody>
      </p:sp>
      <p:sp>
        <p:nvSpPr>
          <p:cNvPr id="10" name="Plassholder for innhold 2">
            <a:extLst>
              <a:ext uri="{FF2B5EF4-FFF2-40B4-BE49-F238E27FC236}">
                <a16:creationId xmlns:a16="http://schemas.microsoft.com/office/drawing/2014/main" id="{9E87F8C8-4AFF-FAFB-02BA-2758DA1C9980}"/>
              </a:ext>
            </a:extLst>
          </p:cNvPr>
          <p:cNvSpPr txBox="1">
            <a:spLocks/>
          </p:cNvSpPr>
          <p:nvPr/>
        </p:nvSpPr>
        <p:spPr>
          <a:xfrm>
            <a:off x="6632389" y="2798172"/>
            <a:ext cx="4714153" cy="1758587"/>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Kunnskapsnivået i Norge er generelt veldig lavt, når det gjelder samisk kultur. Også dagens samiske kultur, hva er det i dag. Hva vil det å si å være same i dag. Det skjer ting, men det burde vært mye mer. Spesielt den norske delen av Norge burde lært mye mer om det her.</a:t>
            </a:r>
          </a:p>
          <a:p>
            <a:pPr marL="0" indent="0">
              <a:buNone/>
            </a:pPr>
            <a:br>
              <a:rPr lang="nb-NO" sz="1600" dirty="0">
                <a:solidFill>
                  <a:srgbClr val="8D5337"/>
                </a:solidFill>
              </a:rPr>
            </a:br>
            <a:r>
              <a:rPr lang="nb-NO" sz="1400" dirty="0">
                <a:solidFill>
                  <a:srgbClr val="8D5337"/>
                </a:solidFill>
              </a:rPr>
              <a:t>SFKOMM 2022/2497-19</a:t>
            </a:r>
            <a:endParaRPr lang="nb-NO" sz="1600" dirty="0">
              <a:solidFill>
                <a:srgbClr val="8D5337"/>
              </a:solidFill>
            </a:endParaRPr>
          </a:p>
        </p:txBody>
      </p:sp>
      <p:cxnSp>
        <p:nvCxnSpPr>
          <p:cNvPr id="8" name="Rett linje 5">
            <a:extLst>
              <a:ext uri="{FF2B5EF4-FFF2-40B4-BE49-F238E27FC236}">
                <a16:creationId xmlns:a16="http://schemas.microsoft.com/office/drawing/2014/main" id="{12AF7F69-47E0-B414-9F1A-5BB7FB25C34C}"/>
              </a:ext>
            </a:extLst>
          </p:cNvPr>
          <p:cNvCxnSpPr>
            <a:cxnSpLocks/>
          </p:cNvCxnSpPr>
          <p:nvPr/>
        </p:nvCxnSpPr>
        <p:spPr>
          <a:xfrm>
            <a:off x="6643542" y="2861308"/>
            <a:ext cx="0" cy="1482092"/>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cxnSp>
        <p:nvCxnSpPr>
          <p:cNvPr id="12" name="Rett linje 5">
            <a:extLst>
              <a:ext uri="{FF2B5EF4-FFF2-40B4-BE49-F238E27FC236}">
                <a16:creationId xmlns:a16="http://schemas.microsoft.com/office/drawing/2014/main" id="{CF22E354-370B-9F1B-AE5B-5E49B6D45CA5}"/>
              </a:ext>
            </a:extLst>
          </p:cNvPr>
          <p:cNvCxnSpPr>
            <a:cxnSpLocks/>
          </p:cNvCxnSpPr>
          <p:nvPr/>
        </p:nvCxnSpPr>
        <p:spPr>
          <a:xfrm>
            <a:off x="6649520" y="1711325"/>
            <a:ext cx="0" cy="795111"/>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3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1E05A1-C3D3-7DE0-188C-C513281CFE42}"/>
              </a:ext>
            </a:extLst>
          </p:cNvPr>
          <p:cNvSpPr>
            <a:spLocks noGrp="1"/>
          </p:cNvSpPr>
          <p:nvPr>
            <p:ph type="title"/>
          </p:nvPr>
        </p:nvSpPr>
        <p:spPr/>
        <p:txBody>
          <a:bodyPr>
            <a:normAutofit/>
          </a:bodyPr>
          <a:lstStyle/>
          <a:p>
            <a:pPr algn="ctr"/>
            <a:r>
              <a:rPr lang="nb-NO" kern="100" dirty="0">
                <a:ea typeface="Calibri" panose="020F0502020204030204" pitchFamily="34" charset="0"/>
                <a:cs typeface="Arial" panose="020B0604020202020204" pitchFamily="34" charset="0"/>
              </a:rPr>
              <a:t>Avslutning</a:t>
            </a:r>
            <a:endParaRPr lang="nb-NO" dirty="0"/>
          </a:p>
        </p:txBody>
      </p:sp>
      <p:sp>
        <p:nvSpPr>
          <p:cNvPr id="3" name="Plassholder for innhold 2">
            <a:extLst>
              <a:ext uri="{FF2B5EF4-FFF2-40B4-BE49-F238E27FC236}">
                <a16:creationId xmlns:a16="http://schemas.microsoft.com/office/drawing/2014/main" id="{763D7106-2A46-12E2-29C2-89399D20616A}"/>
              </a:ext>
            </a:extLst>
          </p:cNvPr>
          <p:cNvSpPr>
            <a:spLocks noGrp="1"/>
          </p:cNvSpPr>
          <p:nvPr>
            <p:ph idx="1"/>
          </p:nvPr>
        </p:nvSpPr>
        <p:spPr>
          <a:xfrm>
            <a:off x="627528" y="1416423"/>
            <a:ext cx="5109884" cy="4851641"/>
          </a:xfrm>
        </p:spPr>
        <p:txBody>
          <a:bodyPr>
            <a:normAutofit fontScale="25000" lnSpcReduction="20000"/>
          </a:bodyPr>
          <a:lstStyle/>
          <a:p>
            <a:pPr marL="285750" indent="-285750">
              <a:buFont typeface="Arial" panose="020B0604020202020204" pitchFamily="34" charset="0"/>
              <a:buChar char="•"/>
            </a:pPr>
            <a:r>
              <a:rPr lang="nb-NO" sz="11200" dirty="0">
                <a:solidFill>
                  <a:srgbClr val="5D557E"/>
                </a:solidFill>
                <a:ea typeface="Calibri" panose="020F0502020204030204" pitchFamily="34" charset="0"/>
                <a:cs typeface="Arial" panose="020B0604020202020204" pitchFamily="34" charset="0"/>
              </a:rPr>
              <a:t>Å</a:t>
            </a:r>
            <a:r>
              <a:rPr lang="nb-NO" sz="11200" dirty="0">
                <a:solidFill>
                  <a:srgbClr val="5D557E"/>
                </a:solidFill>
                <a:effectLst/>
                <a:ea typeface="Calibri" panose="020F0502020204030204" pitchFamily="34" charset="0"/>
                <a:cs typeface="Arial" panose="020B0604020202020204" pitchFamily="34" charset="0"/>
              </a:rPr>
              <a:t>  skape større likeverd</a:t>
            </a:r>
          </a:p>
          <a:p>
            <a:pPr marL="285750" indent="-285750">
              <a:buFont typeface="Arial" panose="020B0604020202020204" pitchFamily="34" charset="0"/>
              <a:buChar char="•"/>
            </a:pPr>
            <a:r>
              <a:rPr lang="nb-NO" sz="11200" dirty="0">
                <a:solidFill>
                  <a:srgbClr val="5D557E"/>
                </a:solidFill>
                <a:effectLst/>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nb-NO" sz="11200" dirty="0">
                <a:solidFill>
                  <a:srgbClr val="5D557E"/>
                </a:solidFill>
                <a:ea typeface="Calibri" panose="020F0502020204030204" pitchFamily="34" charset="0"/>
                <a:cs typeface="Arial" panose="020B0604020202020204" pitchFamily="34" charset="0"/>
              </a:rPr>
              <a:t>Å</a:t>
            </a:r>
            <a:r>
              <a:rPr lang="nb-NO" sz="11200" dirty="0">
                <a:solidFill>
                  <a:srgbClr val="5D557E"/>
                </a:solidFill>
                <a:effectLst/>
                <a:ea typeface="Calibri" panose="020F0502020204030204" pitchFamily="34" charset="0"/>
                <a:cs typeface="Arial" panose="020B0604020202020204" pitchFamily="34" charset="0"/>
              </a:rPr>
              <a:t> øke den generelle kunnskapen i samfunnet </a:t>
            </a:r>
          </a:p>
          <a:p>
            <a:pPr marL="285750" indent="-285750">
              <a:buFont typeface="Arial" panose="020B0604020202020204" pitchFamily="34" charset="0"/>
              <a:buChar char="•"/>
            </a:pPr>
            <a:endParaRPr lang="nb-NO" sz="11200" dirty="0">
              <a:solidFill>
                <a:srgbClr val="5D557E"/>
              </a:solidFill>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nb-NO" sz="11200" dirty="0">
                <a:solidFill>
                  <a:srgbClr val="5D557E"/>
                </a:solidFill>
                <a:ea typeface="Calibri" panose="020F0502020204030204" pitchFamily="34" charset="0"/>
                <a:cs typeface="Arial" panose="020B0604020202020204" pitchFamily="34" charset="0"/>
              </a:rPr>
              <a:t>Å</a:t>
            </a:r>
            <a:r>
              <a:rPr lang="nb-NO" sz="11200" dirty="0">
                <a:solidFill>
                  <a:srgbClr val="5D557E"/>
                </a:solidFill>
                <a:effectLst/>
                <a:ea typeface="Calibri" panose="020F0502020204030204" pitchFamily="34" charset="0"/>
                <a:cs typeface="Arial" panose="020B0604020202020204" pitchFamily="34" charset="0"/>
              </a:rPr>
              <a:t> etablere en felles forståelse av fornorskingspolitikken og dens konsekvenser</a:t>
            </a:r>
          </a:p>
          <a:p>
            <a:pPr marL="285750" indent="-285750">
              <a:buFont typeface="Arial" panose="020B0604020202020204" pitchFamily="34" charset="0"/>
              <a:buChar char="•"/>
            </a:pPr>
            <a:endParaRPr lang="nb-NO" sz="11200" dirty="0">
              <a:solidFill>
                <a:srgbClr val="5D557E"/>
              </a:solidFill>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nb-NO" sz="11200" kern="100" dirty="0">
                <a:solidFill>
                  <a:srgbClr val="5D557E"/>
                </a:solidFill>
                <a:effectLst/>
                <a:ea typeface="Calibri" panose="020F0502020204030204" pitchFamily="34" charset="0"/>
                <a:cs typeface="Arial" panose="020B0604020202020204" pitchFamily="34" charset="0"/>
              </a:rPr>
              <a:t>Å erkjen­ne at fornorskingspolitikk og urett har funnet sted med konsekvenser til vår egen tid</a:t>
            </a:r>
          </a:p>
          <a:p>
            <a:endParaRPr lang="nb-NO" dirty="0"/>
          </a:p>
        </p:txBody>
      </p:sp>
      <p:sp>
        <p:nvSpPr>
          <p:cNvPr id="8" name="Plassholder for innhold 2">
            <a:extLst>
              <a:ext uri="{FF2B5EF4-FFF2-40B4-BE49-F238E27FC236}">
                <a16:creationId xmlns:a16="http://schemas.microsoft.com/office/drawing/2014/main" id="{CF8C6AF6-6136-96E0-5E26-C4DE5964A983}"/>
              </a:ext>
            </a:extLst>
          </p:cNvPr>
          <p:cNvSpPr txBox="1">
            <a:spLocks/>
          </p:cNvSpPr>
          <p:nvPr/>
        </p:nvSpPr>
        <p:spPr>
          <a:xfrm>
            <a:off x="6159910" y="1440278"/>
            <a:ext cx="5109884" cy="4351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nb-NO" sz="11200" kern="100" dirty="0">
                <a:solidFill>
                  <a:srgbClr val="5D557E"/>
                </a:solidFill>
                <a:effectLst/>
                <a:ea typeface="Calibri" panose="020F0502020204030204" pitchFamily="34" charset="0"/>
                <a:cs typeface="Arial" panose="020B0604020202020204" pitchFamily="34" charset="0"/>
              </a:rPr>
              <a:t>I kjernen av forsoningen ligger at urfolk og nasjonale minoriteter er synlige, og at deres rettigheter er ivaretatt, slik at både språk og kultur har utviklingsmuligheter.</a:t>
            </a:r>
          </a:p>
          <a:p>
            <a:pPr marL="285750" indent="-285750"/>
            <a:endParaRPr lang="nb-NO" sz="11200" kern="100" dirty="0">
              <a:solidFill>
                <a:srgbClr val="5D557E"/>
              </a:solidFill>
              <a:effectLst/>
              <a:ea typeface="Calibri" panose="020F0502020204030204" pitchFamily="34" charset="0"/>
              <a:cs typeface="Arial" panose="020B0604020202020204" pitchFamily="34" charset="0"/>
            </a:endParaRPr>
          </a:p>
          <a:p>
            <a:pPr marL="285750" indent="-285750"/>
            <a:r>
              <a:rPr lang="nb-NO" sz="11200" kern="100" dirty="0">
                <a:solidFill>
                  <a:srgbClr val="5D557E"/>
                </a:solidFill>
                <a:effectLst/>
                <a:ea typeface="Calibri" panose="020F0502020204030204" pitchFamily="34" charset="0"/>
                <a:cs typeface="Arial" panose="020B0604020202020204" pitchFamily="34" charset="0"/>
              </a:rPr>
              <a:t>Viljen til forsoning må vises i handling. Her har de som sitter i maktposisjoner, et særlig ansvar, og det venter store utfordringer.</a:t>
            </a:r>
          </a:p>
        </p:txBody>
      </p:sp>
    </p:spTree>
    <p:extLst>
      <p:ext uri="{BB962C8B-B14F-4D97-AF65-F5344CB8AC3E}">
        <p14:creationId xmlns:p14="http://schemas.microsoft.com/office/powerpoint/2010/main" val="159029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1F079E-5710-4A81-80D0-BD47C698C29A}"/>
              </a:ext>
            </a:extLst>
          </p:cNvPr>
          <p:cNvSpPr>
            <a:spLocks noGrp="1"/>
          </p:cNvSpPr>
          <p:nvPr>
            <p:ph type="title"/>
          </p:nvPr>
        </p:nvSpPr>
        <p:spPr/>
        <p:txBody>
          <a:bodyPr/>
          <a:lstStyle/>
          <a:p>
            <a:r>
              <a:rPr lang="nb-NO"/>
              <a:t>Berørte miljøer</a:t>
            </a:r>
          </a:p>
        </p:txBody>
      </p:sp>
      <p:pic>
        <p:nvPicPr>
          <p:cNvPr id="7" name="Picture 6">
            <a:extLst>
              <a:ext uri="{FF2B5EF4-FFF2-40B4-BE49-F238E27FC236}">
                <a16:creationId xmlns:a16="http://schemas.microsoft.com/office/drawing/2014/main" id="{79E97717-2019-EE73-B93E-F7EC036357B9}"/>
              </a:ext>
            </a:extLst>
          </p:cNvPr>
          <p:cNvPicPr>
            <a:picLocks noChangeAspect="1"/>
          </p:cNvPicPr>
          <p:nvPr/>
        </p:nvPicPr>
        <p:blipFill>
          <a:blip r:embed="rId3"/>
          <a:stretch>
            <a:fillRect/>
          </a:stretch>
        </p:blipFill>
        <p:spPr>
          <a:xfrm>
            <a:off x="1314450" y="2561650"/>
            <a:ext cx="9153006" cy="1940891"/>
          </a:xfrm>
          <a:prstGeom prst="rect">
            <a:avLst/>
          </a:prstGeom>
        </p:spPr>
      </p:pic>
      <p:sp>
        <p:nvSpPr>
          <p:cNvPr id="3" name="TekstSylinder 2">
            <a:extLst>
              <a:ext uri="{FF2B5EF4-FFF2-40B4-BE49-F238E27FC236}">
                <a16:creationId xmlns:a16="http://schemas.microsoft.com/office/drawing/2014/main" id="{7E74624A-8058-3999-8D56-D7A5E4BC904F}"/>
              </a:ext>
            </a:extLst>
          </p:cNvPr>
          <p:cNvSpPr txBox="1"/>
          <p:nvPr/>
        </p:nvSpPr>
        <p:spPr>
          <a:xfrm>
            <a:off x="1314450" y="4502541"/>
            <a:ext cx="1799303" cy="452917"/>
          </a:xfrm>
          <a:prstGeom prst="rect">
            <a:avLst/>
          </a:prstGeom>
        </p:spPr>
        <p:txBody>
          <a:bodyPr vert="horz" wrap="square" lIns="91440" tIns="45720" rIns="91440" bIns="45720" rtlCol="0">
            <a:normAutofit/>
          </a:bodyPr>
          <a:lstStyle/>
          <a:p>
            <a:pPr algn="l"/>
            <a:r>
              <a:rPr lang="nb-NO" dirty="0">
                <a:ea typeface="Open Sans Light" panose="020B0306030504020204" pitchFamily="34" charset="0"/>
                <a:cs typeface="Open Sans Light" panose="020B0306030504020204" pitchFamily="34" charset="0"/>
              </a:rPr>
              <a:t>Samisk flagg</a:t>
            </a:r>
          </a:p>
        </p:txBody>
      </p:sp>
      <p:sp>
        <p:nvSpPr>
          <p:cNvPr id="4" name="TekstSylinder 3">
            <a:extLst>
              <a:ext uri="{FF2B5EF4-FFF2-40B4-BE49-F238E27FC236}">
                <a16:creationId xmlns:a16="http://schemas.microsoft.com/office/drawing/2014/main" id="{6BADE2C7-1325-89D1-1122-8187AC366195}"/>
              </a:ext>
            </a:extLst>
          </p:cNvPr>
          <p:cNvSpPr txBox="1"/>
          <p:nvPr/>
        </p:nvSpPr>
        <p:spPr>
          <a:xfrm>
            <a:off x="4081818" y="4481610"/>
            <a:ext cx="1809135" cy="452917"/>
          </a:xfrm>
          <a:prstGeom prst="rect">
            <a:avLst/>
          </a:prstGeom>
        </p:spPr>
        <p:txBody>
          <a:bodyPr vert="horz" wrap="square" lIns="91440" tIns="45720" rIns="91440" bIns="45720" rtlCol="0">
            <a:normAutofit/>
          </a:bodyPr>
          <a:lstStyle/>
          <a:p>
            <a:pPr algn="l"/>
            <a:r>
              <a:rPr lang="nb-NO" dirty="0"/>
              <a:t>Skogfinsk flagg</a:t>
            </a:r>
          </a:p>
        </p:txBody>
      </p:sp>
      <p:sp>
        <p:nvSpPr>
          <p:cNvPr id="5" name="TekstSylinder 4">
            <a:extLst>
              <a:ext uri="{FF2B5EF4-FFF2-40B4-BE49-F238E27FC236}">
                <a16:creationId xmlns:a16="http://schemas.microsoft.com/office/drawing/2014/main" id="{B979A302-AB87-8C7C-BF58-EE06ABB1A989}"/>
              </a:ext>
            </a:extLst>
          </p:cNvPr>
          <p:cNvSpPr txBox="1"/>
          <p:nvPr/>
        </p:nvSpPr>
        <p:spPr>
          <a:xfrm>
            <a:off x="7274637" y="4481609"/>
            <a:ext cx="1809135" cy="452917"/>
          </a:xfrm>
          <a:prstGeom prst="rect">
            <a:avLst/>
          </a:prstGeom>
        </p:spPr>
        <p:txBody>
          <a:bodyPr vert="horz" wrap="square" lIns="91440" tIns="45720" rIns="91440" bIns="45720" rtlCol="0">
            <a:normAutofit/>
          </a:bodyPr>
          <a:lstStyle/>
          <a:p>
            <a:pPr algn="l"/>
            <a:r>
              <a:rPr lang="nb-NO" dirty="0"/>
              <a:t>Kvensk flagg</a:t>
            </a:r>
          </a:p>
        </p:txBody>
      </p:sp>
    </p:spTree>
    <p:extLst>
      <p:ext uri="{BB962C8B-B14F-4D97-AF65-F5344CB8AC3E}">
        <p14:creationId xmlns:p14="http://schemas.microsoft.com/office/powerpoint/2010/main" val="115947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9225-5D06-D147-0C80-74407A82D07A}"/>
              </a:ext>
            </a:extLst>
          </p:cNvPr>
          <p:cNvSpPr>
            <a:spLocks noGrp="1"/>
          </p:cNvSpPr>
          <p:nvPr>
            <p:ph type="title"/>
          </p:nvPr>
        </p:nvSpPr>
        <p:spPr/>
        <p:txBody>
          <a:bodyPr/>
          <a:lstStyle/>
          <a:p>
            <a:r>
              <a:rPr lang="nb-NO"/>
              <a:t>Kommisjonen/</a:t>
            </a:r>
            <a:r>
              <a:rPr lang="nb-NO" err="1"/>
              <a:t>kommišuvdna</a:t>
            </a:r>
            <a:r>
              <a:rPr lang="nb-NO"/>
              <a:t>/</a:t>
            </a:r>
            <a:r>
              <a:rPr lang="nb-NO" err="1"/>
              <a:t>kommisjuuni</a:t>
            </a:r>
            <a:r>
              <a:rPr lang="nb-NO"/>
              <a:t> </a:t>
            </a:r>
          </a:p>
        </p:txBody>
      </p:sp>
      <p:sp>
        <p:nvSpPr>
          <p:cNvPr id="3" name="Content Placeholder 2">
            <a:extLst>
              <a:ext uri="{FF2B5EF4-FFF2-40B4-BE49-F238E27FC236}">
                <a16:creationId xmlns:a16="http://schemas.microsoft.com/office/drawing/2014/main" id="{33A6FDC5-AE15-5A8F-AABC-0C8AC329B7B2}"/>
              </a:ext>
            </a:extLst>
          </p:cNvPr>
          <p:cNvSpPr>
            <a:spLocks noGrp="1"/>
          </p:cNvSpPr>
          <p:nvPr>
            <p:ph idx="1"/>
          </p:nvPr>
        </p:nvSpPr>
        <p:spPr/>
        <p:txBody>
          <a:bodyPr/>
          <a:lstStyle/>
          <a:p>
            <a:r>
              <a:rPr lang="nb-NO" sz="2400">
                <a:solidFill>
                  <a:srgbClr val="5D557E"/>
                </a:solidFill>
              </a:rPr>
              <a:t>Kommisjonsleder og 11 kommisjonsmedlemmer</a:t>
            </a:r>
          </a:p>
          <a:p>
            <a:r>
              <a:rPr lang="nb-NO" sz="2400">
                <a:solidFill>
                  <a:srgbClr val="5D557E"/>
                </a:solidFill>
              </a:rPr>
              <a:t>Oppnevnt av Stortinget</a:t>
            </a:r>
          </a:p>
          <a:p>
            <a:r>
              <a:rPr lang="nb-NO" sz="2400">
                <a:solidFill>
                  <a:srgbClr val="5D557E"/>
                </a:solidFill>
              </a:rPr>
              <a:t>Tredelt mandat:</a:t>
            </a:r>
          </a:p>
          <a:p>
            <a:pPr lvl="1"/>
            <a:r>
              <a:rPr lang="nb-NO" sz="2200">
                <a:solidFill>
                  <a:srgbClr val="5D557E"/>
                </a:solidFill>
                <a:latin typeface="Palatino Linotype" panose="02040502050505030304" pitchFamily="18" charset="0"/>
              </a:rPr>
              <a:t>historisk kartlegging</a:t>
            </a:r>
          </a:p>
          <a:p>
            <a:pPr lvl="1"/>
            <a:r>
              <a:rPr lang="nb-NO" sz="2200">
                <a:solidFill>
                  <a:srgbClr val="5D557E"/>
                </a:solidFill>
                <a:latin typeface="Palatino Linotype" panose="02040502050505030304" pitchFamily="18" charset="0"/>
              </a:rPr>
              <a:t>å undersøke virkningene av fornorskingspolitikken</a:t>
            </a:r>
          </a:p>
          <a:p>
            <a:pPr lvl="1"/>
            <a:r>
              <a:rPr lang="nb-NO" sz="2200">
                <a:solidFill>
                  <a:srgbClr val="5D557E"/>
                </a:solidFill>
                <a:latin typeface="Palatino Linotype" panose="02040502050505030304" pitchFamily="18" charset="0"/>
              </a:rPr>
              <a:t>å foreslå tiltak til forsoning</a:t>
            </a:r>
          </a:p>
          <a:p>
            <a:r>
              <a:rPr lang="nb-NO" sz="2400">
                <a:solidFill>
                  <a:srgbClr val="5D557E"/>
                </a:solidFill>
              </a:rPr>
              <a:t>Sekretariat med fem medarbeidere</a:t>
            </a:r>
          </a:p>
          <a:p>
            <a:endParaRPr lang="nb-NO"/>
          </a:p>
        </p:txBody>
      </p:sp>
      <p:pic>
        <p:nvPicPr>
          <p:cNvPr id="6" name="Picture 5" descr="A group of people standing in front of a building&#10;&#10;Description automatically generated">
            <a:extLst>
              <a:ext uri="{FF2B5EF4-FFF2-40B4-BE49-F238E27FC236}">
                <a16:creationId xmlns:a16="http://schemas.microsoft.com/office/drawing/2014/main" id="{A848F15D-D368-ABC0-7453-F4A024341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533" y="1711325"/>
            <a:ext cx="5397365" cy="3600000"/>
          </a:xfrm>
          <a:prstGeom prst="rect">
            <a:avLst/>
          </a:prstGeom>
        </p:spPr>
      </p:pic>
    </p:spTree>
    <p:extLst>
      <p:ext uri="{BB962C8B-B14F-4D97-AF65-F5344CB8AC3E}">
        <p14:creationId xmlns:p14="http://schemas.microsoft.com/office/powerpoint/2010/main" val="216085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52790A-6924-A260-8F16-292881C9E250}"/>
              </a:ext>
            </a:extLst>
          </p:cNvPr>
          <p:cNvSpPr>
            <a:spLocks noGrp="1"/>
          </p:cNvSpPr>
          <p:nvPr>
            <p:ph type="title"/>
          </p:nvPr>
        </p:nvSpPr>
        <p:spPr/>
        <p:txBody>
          <a:bodyPr/>
          <a:lstStyle/>
          <a:p>
            <a:r>
              <a:rPr lang="nb-NO"/>
              <a:t>Kommisjonens rapport</a:t>
            </a:r>
          </a:p>
        </p:txBody>
      </p:sp>
      <p:pic>
        <p:nvPicPr>
          <p:cNvPr id="16" name="Picture 2" descr="A purple background with white text&#10;&#10;Description automatically generated with low confidence">
            <a:extLst>
              <a:ext uri="{FF2B5EF4-FFF2-40B4-BE49-F238E27FC236}">
                <a16:creationId xmlns:a16="http://schemas.microsoft.com/office/drawing/2014/main" id="{2EE8AABF-92B9-C344-BA33-72D06A4E335E}"/>
              </a:ext>
            </a:extLst>
          </p:cNvPr>
          <p:cNvPicPr>
            <a:picLocks noChangeAspect="1"/>
          </p:cNvPicPr>
          <p:nvPr/>
        </p:nvPicPr>
        <p:blipFill rotWithShape="1">
          <a:blip r:embed="rId3">
            <a:extLst>
              <a:ext uri="{28A0092B-C50C-407E-A947-70E740481C1C}">
                <a14:useLocalDpi xmlns:a14="http://schemas.microsoft.com/office/drawing/2010/main" val="0"/>
              </a:ext>
            </a:extLst>
          </a:blip>
          <a:srcRect l="1117" t="3292" r="1117" b="7550"/>
          <a:stretch/>
        </p:blipFill>
        <p:spPr>
          <a:xfrm>
            <a:off x="822951" y="2777377"/>
            <a:ext cx="3209547" cy="1568358"/>
          </a:xfrm>
          <a:prstGeom prst="rect">
            <a:avLst/>
          </a:prstGeom>
        </p:spPr>
      </p:pic>
      <p:pic>
        <p:nvPicPr>
          <p:cNvPr id="17" name="Picture 5" descr="A purple background with white text&#10;&#10;Description automatically generated with low confidence">
            <a:extLst>
              <a:ext uri="{FF2B5EF4-FFF2-40B4-BE49-F238E27FC236}">
                <a16:creationId xmlns:a16="http://schemas.microsoft.com/office/drawing/2014/main" id="{3E6626A9-BCB9-D1F5-70B1-0DED2B4DEEFF}"/>
              </a:ext>
            </a:extLst>
          </p:cNvPr>
          <p:cNvPicPr>
            <a:picLocks noChangeAspect="1"/>
          </p:cNvPicPr>
          <p:nvPr/>
        </p:nvPicPr>
        <p:blipFill rotWithShape="1">
          <a:blip r:embed="rId4">
            <a:extLst>
              <a:ext uri="{28A0092B-C50C-407E-A947-70E740481C1C}">
                <a14:useLocalDpi xmlns:a14="http://schemas.microsoft.com/office/drawing/2010/main" val="0"/>
              </a:ext>
            </a:extLst>
          </a:blip>
          <a:srcRect t="7535" b="9927"/>
          <a:stretch/>
        </p:blipFill>
        <p:spPr>
          <a:xfrm>
            <a:off x="4336784" y="1892766"/>
            <a:ext cx="3138309" cy="1601548"/>
          </a:xfrm>
          <a:prstGeom prst="rect">
            <a:avLst/>
          </a:prstGeom>
          <a:solidFill>
            <a:srgbClr val="5F2D62"/>
          </a:solidFill>
        </p:spPr>
      </p:pic>
      <p:pic>
        <p:nvPicPr>
          <p:cNvPr id="18" name="Picture 8" descr="A picture containing text, screenshot, font, design&#10;&#10;Description automatically generated">
            <a:extLst>
              <a:ext uri="{FF2B5EF4-FFF2-40B4-BE49-F238E27FC236}">
                <a16:creationId xmlns:a16="http://schemas.microsoft.com/office/drawing/2014/main" id="{A5B35230-D61E-B455-D65C-41F41969F8F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61678" y="3720448"/>
            <a:ext cx="3113415" cy="1677855"/>
          </a:xfrm>
          <a:prstGeom prst="rect">
            <a:avLst/>
          </a:prstGeom>
        </p:spPr>
      </p:pic>
      <p:pic>
        <p:nvPicPr>
          <p:cNvPr id="19" name="Picture 11" descr="A brown square with white text&#10;&#10;Description automatically generated with low confidence">
            <a:extLst>
              <a:ext uri="{FF2B5EF4-FFF2-40B4-BE49-F238E27FC236}">
                <a16:creationId xmlns:a16="http://schemas.microsoft.com/office/drawing/2014/main" id="{D9A9B859-0BAD-7547-CE24-ADE8BDC226A3}"/>
              </a:ext>
            </a:extLst>
          </p:cNvPr>
          <p:cNvPicPr>
            <a:picLocks noChangeAspect="1"/>
          </p:cNvPicPr>
          <p:nvPr/>
        </p:nvPicPr>
        <p:blipFill rotWithShape="1">
          <a:blip r:embed="rId6">
            <a:extLst>
              <a:ext uri="{28A0092B-C50C-407E-A947-70E740481C1C}">
                <a14:useLocalDpi xmlns:a14="http://schemas.microsoft.com/office/drawing/2010/main" val="0"/>
              </a:ext>
            </a:extLst>
          </a:blip>
          <a:srcRect t="11790" r="5035" b="18603"/>
          <a:stretch/>
        </p:blipFill>
        <p:spPr>
          <a:xfrm>
            <a:off x="7779379" y="2777378"/>
            <a:ext cx="3438581" cy="1677855"/>
          </a:xfrm>
          <a:prstGeom prst="rect">
            <a:avLst/>
          </a:prstGeom>
        </p:spPr>
      </p:pic>
    </p:spTree>
    <p:extLst>
      <p:ext uri="{BB962C8B-B14F-4D97-AF65-F5344CB8AC3E}">
        <p14:creationId xmlns:p14="http://schemas.microsoft.com/office/powerpoint/2010/main" val="163002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9225-5D06-D147-0C80-74407A82D07A}"/>
              </a:ext>
            </a:extLst>
          </p:cNvPr>
          <p:cNvSpPr>
            <a:spLocks noGrp="1"/>
          </p:cNvSpPr>
          <p:nvPr>
            <p:ph type="title"/>
          </p:nvPr>
        </p:nvSpPr>
        <p:spPr/>
        <p:txBody>
          <a:bodyPr>
            <a:normAutofit fontScale="90000"/>
          </a:bodyPr>
          <a:lstStyle/>
          <a:p>
            <a:r>
              <a:rPr lang="nb-NO">
                <a:solidFill>
                  <a:srgbClr val="009C91"/>
                </a:solidFill>
              </a:rPr>
              <a:t>Tap, motstand og mestring – personlige historier</a:t>
            </a:r>
          </a:p>
        </p:txBody>
      </p:sp>
      <p:sp>
        <p:nvSpPr>
          <p:cNvPr id="3" name="Content Placeholder 2">
            <a:extLst>
              <a:ext uri="{FF2B5EF4-FFF2-40B4-BE49-F238E27FC236}">
                <a16:creationId xmlns:a16="http://schemas.microsoft.com/office/drawing/2014/main" id="{33A6FDC5-AE15-5A8F-AABC-0C8AC329B7B2}"/>
              </a:ext>
            </a:extLst>
          </p:cNvPr>
          <p:cNvSpPr>
            <a:spLocks noGrp="1"/>
          </p:cNvSpPr>
          <p:nvPr>
            <p:ph idx="1"/>
          </p:nvPr>
        </p:nvSpPr>
        <p:spPr>
          <a:xfrm>
            <a:off x="6365421" y="1632434"/>
            <a:ext cx="5109884" cy="4351338"/>
          </a:xfrm>
        </p:spPr>
        <p:txBody>
          <a:bodyPr/>
          <a:lstStyle/>
          <a:p>
            <a:r>
              <a:rPr lang="nb-NO">
                <a:solidFill>
                  <a:srgbClr val="5D557E"/>
                </a:solidFill>
                <a:latin typeface="Palatino Linotype" panose="02040502050505030304" pitchFamily="18" charset="0"/>
              </a:rPr>
              <a:t>Historier som belyser erfaringer med fornorskingspolitikk og urett</a:t>
            </a:r>
          </a:p>
          <a:p>
            <a:r>
              <a:rPr lang="nb-NO">
                <a:solidFill>
                  <a:srgbClr val="5D557E"/>
                </a:solidFill>
                <a:latin typeface="Palatino Linotype" panose="02040502050505030304" pitchFamily="18" charset="0"/>
              </a:rPr>
              <a:t>766 personlige historier og innspill i åpne møter</a:t>
            </a:r>
          </a:p>
          <a:p>
            <a:r>
              <a:rPr lang="nb-NO">
                <a:solidFill>
                  <a:srgbClr val="5D557E"/>
                </a:solidFill>
                <a:latin typeface="Palatino Linotype" panose="02040502050505030304" pitchFamily="18" charset="0"/>
              </a:rPr>
              <a:t>522 intervju og skriftlige personlige historier er analysert</a:t>
            </a:r>
          </a:p>
          <a:p>
            <a:pPr lvl="1"/>
            <a:endParaRPr lang="nb-NO"/>
          </a:p>
          <a:p>
            <a:pPr lvl="1"/>
            <a:endParaRPr lang="nb-NO"/>
          </a:p>
        </p:txBody>
      </p:sp>
      <p:pic>
        <p:nvPicPr>
          <p:cNvPr id="4" name="Picture 7" descr="A picture containing text, screenshot, diagram, circle&#10;&#10;Description automatically generated">
            <a:extLst>
              <a:ext uri="{FF2B5EF4-FFF2-40B4-BE49-F238E27FC236}">
                <a16:creationId xmlns:a16="http://schemas.microsoft.com/office/drawing/2014/main" id="{926DEF59-D800-368C-F1F8-3A3F85008E8C}"/>
              </a:ext>
            </a:extLst>
          </p:cNvPr>
          <p:cNvPicPr>
            <a:picLocks noChangeAspect="1"/>
          </p:cNvPicPr>
          <p:nvPr/>
        </p:nvPicPr>
        <p:blipFill rotWithShape="1">
          <a:blip r:embed="rId3">
            <a:extLst>
              <a:ext uri="{28A0092B-C50C-407E-A947-70E740481C1C}">
                <a14:useLocalDpi xmlns:a14="http://schemas.microsoft.com/office/drawing/2010/main" val="0"/>
              </a:ext>
            </a:extLst>
          </a:blip>
          <a:srcRect l="10635" t="15873" r="9904" b="26312"/>
          <a:stretch/>
        </p:blipFill>
        <p:spPr>
          <a:xfrm>
            <a:off x="627528" y="1714344"/>
            <a:ext cx="5306547" cy="3883046"/>
          </a:xfrm>
          <a:prstGeom prst="rect">
            <a:avLst/>
          </a:prstGeom>
        </p:spPr>
      </p:pic>
    </p:spTree>
    <p:extLst>
      <p:ext uri="{BB962C8B-B14F-4D97-AF65-F5344CB8AC3E}">
        <p14:creationId xmlns:p14="http://schemas.microsoft.com/office/powerpoint/2010/main" val="267284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9225-5D06-D147-0C80-74407A82D07A}"/>
              </a:ext>
            </a:extLst>
          </p:cNvPr>
          <p:cNvSpPr>
            <a:spLocks noGrp="1"/>
          </p:cNvSpPr>
          <p:nvPr>
            <p:ph type="title"/>
          </p:nvPr>
        </p:nvSpPr>
        <p:spPr/>
        <p:txBody>
          <a:bodyPr/>
          <a:lstStyle/>
          <a:p>
            <a:r>
              <a:rPr lang="nb-NO">
                <a:solidFill>
                  <a:srgbClr val="009C91"/>
                </a:solidFill>
              </a:rPr>
              <a:t>Tema i personlige historier</a:t>
            </a:r>
          </a:p>
        </p:txBody>
      </p:sp>
      <p:sp>
        <p:nvSpPr>
          <p:cNvPr id="8" name="Plassholder for innhold 7">
            <a:extLst>
              <a:ext uri="{FF2B5EF4-FFF2-40B4-BE49-F238E27FC236}">
                <a16:creationId xmlns:a16="http://schemas.microsoft.com/office/drawing/2014/main" id="{E35BC520-42AF-8737-2B4C-4FC6BF84D66A}"/>
              </a:ext>
            </a:extLst>
          </p:cNvPr>
          <p:cNvSpPr>
            <a:spLocks noGrp="1"/>
          </p:cNvSpPr>
          <p:nvPr>
            <p:ph idx="1"/>
          </p:nvPr>
        </p:nvSpPr>
        <p:spPr>
          <a:xfrm>
            <a:off x="627528" y="1585346"/>
            <a:ext cx="5109884" cy="4351338"/>
          </a:xfrm>
        </p:spPr>
        <p:txBody>
          <a:bodyPr vert="horz" lIns="91440" tIns="45720" rIns="91440" bIns="45720" rtlCol="0" anchor="t">
            <a:normAutofit/>
          </a:bodyPr>
          <a:lstStyle/>
          <a:p>
            <a:r>
              <a:rPr lang="nb-NO" sz="2400">
                <a:solidFill>
                  <a:srgbClr val="5D557E"/>
                </a:solidFill>
              </a:rPr>
              <a:t>Språk: språktap og ønske om å lære og kunne tapt språk</a:t>
            </a:r>
          </a:p>
          <a:p>
            <a:r>
              <a:rPr lang="nb-NO" sz="2400">
                <a:solidFill>
                  <a:srgbClr val="5D557E"/>
                </a:solidFill>
              </a:rPr>
              <a:t>Diskriminering: negative holdninger, fordommer, kunnskapsløshet, stereotypier og diskriminering</a:t>
            </a:r>
          </a:p>
          <a:p>
            <a:r>
              <a:rPr lang="nb-NO" sz="2400">
                <a:solidFill>
                  <a:srgbClr val="5D557E"/>
                </a:solidFill>
              </a:rPr>
              <a:t>Oppvekst og utdanning: erfaringer med skole og internat, undervisningstilbud på/i kvensk og samisk</a:t>
            </a:r>
          </a:p>
        </p:txBody>
      </p:sp>
      <p:pic>
        <p:nvPicPr>
          <p:cNvPr id="9" name="Picture 4" descr="A picture containing text, screenshot, diagram, line&#10;&#10;Description automatically generated">
            <a:extLst>
              <a:ext uri="{FF2B5EF4-FFF2-40B4-BE49-F238E27FC236}">
                <a16:creationId xmlns:a16="http://schemas.microsoft.com/office/drawing/2014/main" id="{65BEE2DE-4BFB-1578-70D5-F5E00EDD246D}"/>
              </a:ext>
            </a:extLst>
          </p:cNvPr>
          <p:cNvPicPr>
            <a:picLocks noChangeAspect="1"/>
          </p:cNvPicPr>
          <p:nvPr/>
        </p:nvPicPr>
        <p:blipFill rotWithShape="1">
          <a:blip r:embed="rId3">
            <a:extLst>
              <a:ext uri="{28A0092B-C50C-407E-A947-70E740481C1C}">
                <a14:useLocalDpi xmlns:a14="http://schemas.microsoft.com/office/drawing/2010/main" val="0"/>
              </a:ext>
            </a:extLst>
          </a:blip>
          <a:srcRect l="9245" t="12432" r="7516" b="18925"/>
          <a:stretch/>
        </p:blipFill>
        <p:spPr>
          <a:xfrm>
            <a:off x="6615405" y="1585346"/>
            <a:ext cx="4794594" cy="4559657"/>
          </a:xfrm>
          <a:prstGeom prst="rect">
            <a:avLst/>
          </a:prstGeom>
        </p:spPr>
      </p:pic>
    </p:spTree>
    <p:extLst>
      <p:ext uri="{BB962C8B-B14F-4D97-AF65-F5344CB8AC3E}">
        <p14:creationId xmlns:p14="http://schemas.microsoft.com/office/powerpoint/2010/main" val="418613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5B3BE0-DD07-B61A-8DF3-EA709C1E978A}"/>
              </a:ext>
            </a:extLst>
          </p:cNvPr>
          <p:cNvSpPr>
            <a:spLocks noGrp="1"/>
          </p:cNvSpPr>
          <p:nvPr>
            <p:ph type="title"/>
          </p:nvPr>
        </p:nvSpPr>
        <p:spPr/>
        <p:txBody>
          <a:bodyPr/>
          <a:lstStyle/>
          <a:p>
            <a:r>
              <a:rPr lang="nb-NO" dirty="0">
                <a:solidFill>
                  <a:srgbClr val="009C91"/>
                </a:solidFill>
              </a:rPr>
              <a:t>Opplæring og utdanning</a:t>
            </a:r>
          </a:p>
        </p:txBody>
      </p:sp>
      <p:sp>
        <p:nvSpPr>
          <p:cNvPr id="3" name="Plassholder for innhold 2">
            <a:extLst>
              <a:ext uri="{FF2B5EF4-FFF2-40B4-BE49-F238E27FC236}">
                <a16:creationId xmlns:a16="http://schemas.microsoft.com/office/drawing/2014/main" id="{DDD2F275-0DC5-7CBA-EB8D-8050EAFC41CD}"/>
              </a:ext>
            </a:extLst>
          </p:cNvPr>
          <p:cNvSpPr>
            <a:spLocks noGrp="1"/>
          </p:cNvSpPr>
          <p:nvPr>
            <p:ph idx="1"/>
          </p:nvPr>
        </p:nvSpPr>
        <p:spPr/>
        <p:txBody>
          <a:bodyPr vert="horz" lIns="91440" tIns="45720" rIns="91440" bIns="45720" rtlCol="0" anchor="t">
            <a:normAutofit/>
          </a:bodyPr>
          <a:lstStyle/>
          <a:p>
            <a:r>
              <a:rPr lang="nb-NO" sz="2400" dirty="0">
                <a:solidFill>
                  <a:srgbClr val="5D557E"/>
                </a:solidFill>
                <a:latin typeface="Palatino Linotype"/>
                <a:ea typeface="Open Sans"/>
                <a:cs typeface="Open Sans"/>
              </a:rPr>
              <a:t>Skolen var et redskap for å fremme fornorskingspolitikken</a:t>
            </a:r>
          </a:p>
          <a:p>
            <a:r>
              <a:rPr lang="nb-NO" sz="2400" dirty="0">
                <a:solidFill>
                  <a:srgbClr val="5D557E"/>
                </a:solidFill>
                <a:latin typeface="Palatino Linotype"/>
                <a:ea typeface="Open Sans"/>
                <a:cs typeface="Open Sans"/>
              </a:rPr>
              <a:t>Fornorskingspolitikken ble i praksis videreført frem til ca. 1990</a:t>
            </a:r>
          </a:p>
          <a:p>
            <a:r>
              <a:rPr lang="nb-NO" sz="2400" dirty="0">
                <a:solidFill>
                  <a:srgbClr val="5D557E"/>
                </a:solidFill>
                <a:latin typeface="Palatino Linotype"/>
                <a:ea typeface="Open Sans"/>
                <a:cs typeface="Open Sans"/>
              </a:rPr>
              <a:t>Nå mangel på kvalifiserte lærere og læremidler. </a:t>
            </a:r>
          </a:p>
          <a:p>
            <a:pPr lvl="1"/>
            <a:r>
              <a:rPr lang="nb-NO" sz="2000" dirty="0">
                <a:solidFill>
                  <a:srgbClr val="5D557E"/>
                </a:solidFill>
                <a:latin typeface="Palatino Linotype"/>
                <a:ea typeface="Open Sans"/>
                <a:cs typeface="Open Sans"/>
              </a:rPr>
              <a:t>En konsekvens av fornorskingspolitikken</a:t>
            </a:r>
          </a:p>
          <a:p>
            <a:r>
              <a:rPr lang="nb-NO" sz="2400" dirty="0">
                <a:solidFill>
                  <a:srgbClr val="5D557E"/>
                </a:solidFill>
                <a:latin typeface="Palatino Linotype"/>
                <a:ea typeface="Open Sans"/>
                <a:cs typeface="Open Sans"/>
              </a:rPr>
              <a:t>Rettighetene til samisk- og kvenskundervisning har ikke blitt fulgt opp</a:t>
            </a:r>
          </a:p>
        </p:txBody>
      </p:sp>
      <p:cxnSp>
        <p:nvCxnSpPr>
          <p:cNvPr id="4" name="Rett linje 3">
            <a:extLst>
              <a:ext uri="{FF2B5EF4-FFF2-40B4-BE49-F238E27FC236}">
                <a16:creationId xmlns:a16="http://schemas.microsoft.com/office/drawing/2014/main" id="{081A8EEC-7DB3-9E76-4279-526AD6F3CF71}"/>
              </a:ext>
            </a:extLst>
          </p:cNvPr>
          <p:cNvCxnSpPr>
            <a:cxnSpLocks/>
          </p:cNvCxnSpPr>
          <p:nvPr/>
        </p:nvCxnSpPr>
        <p:spPr>
          <a:xfrm>
            <a:off x="6408963" y="1661504"/>
            <a:ext cx="0" cy="4040796"/>
          </a:xfrm>
          <a:prstGeom prst="line">
            <a:avLst/>
          </a:prstGeom>
          <a:ln w="12700">
            <a:solidFill>
              <a:srgbClr val="8D5337"/>
            </a:solidFill>
          </a:ln>
        </p:spPr>
        <p:style>
          <a:lnRef idx="1">
            <a:schemeClr val="accent1"/>
          </a:lnRef>
          <a:fillRef idx="0">
            <a:schemeClr val="accent1"/>
          </a:fillRef>
          <a:effectRef idx="0">
            <a:schemeClr val="accent1"/>
          </a:effectRef>
          <a:fontRef idx="minor">
            <a:schemeClr val="tx1"/>
          </a:fontRef>
        </p:style>
      </p:cxnSp>
      <p:sp>
        <p:nvSpPr>
          <p:cNvPr id="5" name="Plassholder for innhold 2">
            <a:extLst>
              <a:ext uri="{FF2B5EF4-FFF2-40B4-BE49-F238E27FC236}">
                <a16:creationId xmlns:a16="http://schemas.microsoft.com/office/drawing/2014/main" id="{512E5320-5AA9-847E-CC47-BE99BF5C9C58}"/>
              </a:ext>
            </a:extLst>
          </p:cNvPr>
          <p:cNvSpPr txBox="1">
            <a:spLocks/>
          </p:cNvSpPr>
          <p:nvPr/>
        </p:nvSpPr>
        <p:spPr>
          <a:xfrm>
            <a:off x="6454589" y="1556202"/>
            <a:ext cx="4714153" cy="446359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sz="1400">
              <a:solidFill>
                <a:srgbClr val="8D5337"/>
              </a:solidFill>
            </a:endParaRPr>
          </a:p>
          <a:p>
            <a:pPr marL="0" indent="0">
              <a:buNone/>
            </a:pPr>
            <a:r>
              <a:rPr lang="nb-NO" sz="1400" err="1">
                <a:solidFill>
                  <a:srgbClr val="8D5337"/>
                </a:solidFill>
              </a:rPr>
              <a:t>Visot</a:t>
            </a:r>
            <a:r>
              <a:rPr lang="nb-NO" sz="1400">
                <a:solidFill>
                  <a:srgbClr val="8D5337"/>
                </a:solidFill>
              </a:rPr>
              <a:t> lei </a:t>
            </a:r>
            <a:r>
              <a:rPr lang="nb-NO" sz="1400" err="1">
                <a:solidFill>
                  <a:srgbClr val="8D5337"/>
                </a:solidFill>
              </a:rPr>
              <a:t>dárogillii</a:t>
            </a:r>
            <a:r>
              <a:rPr lang="nb-NO" sz="1400">
                <a:solidFill>
                  <a:srgbClr val="8D5337"/>
                </a:solidFill>
              </a:rPr>
              <a:t>, </a:t>
            </a:r>
            <a:r>
              <a:rPr lang="nb-NO" sz="1400" err="1">
                <a:solidFill>
                  <a:srgbClr val="8D5337"/>
                </a:solidFill>
              </a:rPr>
              <a:t>dat</a:t>
            </a:r>
            <a:r>
              <a:rPr lang="nb-NO" sz="1400">
                <a:solidFill>
                  <a:srgbClr val="8D5337"/>
                </a:solidFill>
              </a:rPr>
              <a:t> ii </a:t>
            </a:r>
            <a:r>
              <a:rPr lang="nb-NO" sz="1400" err="1">
                <a:solidFill>
                  <a:srgbClr val="8D5337"/>
                </a:solidFill>
              </a:rPr>
              <a:t>lean</a:t>
            </a:r>
            <a:r>
              <a:rPr lang="nb-NO" sz="1400">
                <a:solidFill>
                  <a:srgbClr val="8D5337"/>
                </a:solidFill>
              </a:rPr>
              <a:t> </a:t>
            </a:r>
            <a:r>
              <a:rPr lang="nb-NO" sz="1400" err="1">
                <a:solidFill>
                  <a:srgbClr val="8D5337"/>
                </a:solidFill>
              </a:rPr>
              <a:t>sámegillii</a:t>
            </a:r>
            <a:r>
              <a:rPr lang="nb-NO" sz="1400">
                <a:solidFill>
                  <a:srgbClr val="8D5337"/>
                </a:solidFill>
              </a:rPr>
              <a:t> ii </a:t>
            </a:r>
            <a:r>
              <a:rPr lang="nb-NO" sz="1400" err="1">
                <a:solidFill>
                  <a:srgbClr val="8D5337"/>
                </a:solidFill>
              </a:rPr>
              <a:t>mihkkige</a:t>
            </a:r>
            <a:r>
              <a:rPr lang="nb-NO" sz="1400">
                <a:solidFill>
                  <a:srgbClr val="8D5337"/>
                </a:solidFill>
              </a:rPr>
              <a:t>. </a:t>
            </a:r>
            <a:r>
              <a:rPr lang="nb-NO" sz="1400" err="1">
                <a:solidFill>
                  <a:srgbClr val="8D5337"/>
                </a:solidFill>
              </a:rPr>
              <a:t>Ii</a:t>
            </a:r>
            <a:r>
              <a:rPr lang="nb-NO" sz="1400">
                <a:solidFill>
                  <a:srgbClr val="8D5337"/>
                </a:solidFill>
              </a:rPr>
              <a:t> </a:t>
            </a:r>
            <a:r>
              <a:rPr lang="nb-NO" sz="1400" err="1">
                <a:solidFill>
                  <a:srgbClr val="8D5337"/>
                </a:solidFill>
              </a:rPr>
              <a:t>mihkkige</a:t>
            </a:r>
            <a:r>
              <a:rPr lang="nb-NO" sz="1400">
                <a:solidFill>
                  <a:srgbClr val="8D5337"/>
                </a:solidFill>
              </a:rPr>
              <a:t> </a:t>
            </a:r>
            <a:r>
              <a:rPr lang="nb-NO" sz="1400" err="1">
                <a:solidFill>
                  <a:srgbClr val="8D5337"/>
                </a:solidFill>
              </a:rPr>
              <a:t>girjjiid</a:t>
            </a:r>
            <a:r>
              <a:rPr lang="nb-NO" sz="1400">
                <a:solidFill>
                  <a:srgbClr val="8D5337"/>
                </a:solidFill>
              </a:rPr>
              <a:t> </a:t>
            </a:r>
            <a:r>
              <a:rPr lang="nb-NO" sz="1400" err="1">
                <a:solidFill>
                  <a:srgbClr val="8D5337"/>
                </a:solidFill>
              </a:rPr>
              <a:t>lean</a:t>
            </a:r>
            <a:r>
              <a:rPr lang="nb-NO" sz="1400">
                <a:solidFill>
                  <a:srgbClr val="8D5337"/>
                </a:solidFill>
              </a:rPr>
              <a:t> </a:t>
            </a:r>
            <a:r>
              <a:rPr lang="nb-NO" sz="1400" err="1">
                <a:solidFill>
                  <a:srgbClr val="8D5337"/>
                </a:solidFill>
              </a:rPr>
              <a:t>sámegillii</a:t>
            </a:r>
            <a:r>
              <a:rPr lang="nb-NO" sz="1400">
                <a:solidFill>
                  <a:srgbClr val="8D5337"/>
                </a:solidFill>
              </a:rPr>
              <a:t>, [i]i </a:t>
            </a:r>
            <a:r>
              <a:rPr lang="nb-NO" sz="1400" err="1">
                <a:solidFill>
                  <a:srgbClr val="8D5337"/>
                </a:solidFill>
              </a:rPr>
              <a:t>nuoraid</a:t>
            </a:r>
            <a:r>
              <a:rPr lang="nb-NO" sz="1400">
                <a:solidFill>
                  <a:srgbClr val="8D5337"/>
                </a:solidFill>
              </a:rPr>
              <a:t> </a:t>
            </a:r>
            <a:r>
              <a:rPr lang="nb-NO" sz="1400" err="1">
                <a:solidFill>
                  <a:srgbClr val="8D5337"/>
                </a:solidFill>
              </a:rPr>
              <a:t>skuvllas</a:t>
            </a:r>
            <a:r>
              <a:rPr lang="nb-NO" sz="1400">
                <a:solidFill>
                  <a:srgbClr val="8D5337"/>
                </a:solidFill>
              </a:rPr>
              <a:t> </a:t>
            </a:r>
            <a:r>
              <a:rPr lang="nb-NO" sz="1400" err="1">
                <a:solidFill>
                  <a:srgbClr val="8D5337"/>
                </a:solidFill>
              </a:rPr>
              <a:t>ge</a:t>
            </a:r>
            <a:r>
              <a:rPr lang="nb-NO" sz="1400">
                <a:solidFill>
                  <a:srgbClr val="8D5337"/>
                </a:solidFill>
              </a:rPr>
              <a:t>. Doppe ii </a:t>
            </a:r>
            <a:r>
              <a:rPr lang="nb-NO" sz="1400" err="1">
                <a:solidFill>
                  <a:srgbClr val="8D5337"/>
                </a:solidFill>
              </a:rPr>
              <a:t>lean</a:t>
            </a:r>
            <a:r>
              <a:rPr lang="nb-NO" sz="1400">
                <a:solidFill>
                  <a:srgbClr val="8D5337"/>
                </a:solidFill>
              </a:rPr>
              <a:t> </a:t>
            </a:r>
            <a:r>
              <a:rPr lang="nb-NO" sz="1400" err="1">
                <a:solidFill>
                  <a:srgbClr val="8D5337"/>
                </a:solidFill>
              </a:rPr>
              <a:t>mihkkige</a:t>
            </a:r>
            <a:r>
              <a:rPr lang="nb-NO" sz="1400">
                <a:solidFill>
                  <a:srgbClr val="8D5337"/>
                </a:solidFill>
              </a:rPr>
              <a:t>. […] Dan </a:t>
            </a:r>
            <a:r>
              <a:rPr lang="nb-NO" sz="1400" err="1">
                <a:solidFill>
                  <a:srgbClr val="8D5337"/>
                </a:solidFill>
              </a:rPr>
              <a:t>mun</a:t>
            </a:r>
            <a:r>
              <a:rPr lang="nb-NO" sz="1400">
                <a:solidFill>
                  <a:srgbClr val="8D5337"/>
                </a:solidFill>
              </a:rPr>
              <a:t> </a:t>
            </a:r>
            <a:r>
              <a:rPr lang="nb-NO" sz="1400" err="1">
                <a:solidFill>
                  <a:srgbClr val="8D5337"/>
                </a:solidFill>
              </a:rPr>
              <a:t>muittán</a:t>
            </a:r>
            <a:r>
              <a:rPr lang="nb-NO" sz="1400">
                <a:solidFill>
                  <a:srgbClr val="8D5337"/>
                </a:solidFill>
              </a:rPr>
              <a:t> </a:t>
            </a:r>
            <a:r>
              <a:rPr lang="nb-NO" sz="1400" err="1">
                <a:solidFill>
                  <a:srgbClr val="8D5337"/>
                </a:solidFill>
              </a:rPr>
              <a:t>go</a:t>
            </a:r>
            <a:r>
              <a:rPr lang="nb-NO" sz="1400">
                <a:solidFill>
                  <a:srgbClr val="8D5337"/>
                </a:solidFill>
              </a:rPr>
              <a:t> </a:t>
            </a:r>
            <a:r>
              <a:rPr lang="nb-NO" sz="1400" err="1">
                <a:solidFill>
                  <a:srgbClr val="8D5337"/>
                </a:solidFill>
              </a:rPr>
              <a:t>eat</a:t>
            </a:r>
            <a:r>
              <a:rPr lang="nb-NO" sz="1400">
                <a:solidFill>
                  <a:srgbClr val="8D5337"/>
                </a:solidFill>
              </a:rPr>
              <a:t> </a:t>
            </a:r>
            <a:r>
              <a:rPr lang="nb-NO" sz="1400" err="1">
                <a:solidFill>
                  <a:srgbClr val="8D5337"/>
                </a:solidFill>
              </a:rPr>
              <a:t>beassan</a:t>
            </a:r>
            <a:r>
              <a:rPr lang="nb-NO" sz="1400">
                <a:solidFill>
                  <a:srgbClr val="8D5337"/>
                </a:solidFill>
              </a:rPr>
              <a:t> </a:t>
            </a:r>
            <a:r>
              <a:rPr lang="nb-NO" sz="1400" err="1">
                <a:solidFill>
                  <a:srgbClr val="8D5337"/>
                </a:solidFill>
              </a:rPr>
              <a:t>sámegiela</a:t>
            </a:r>
            <a:r>
              <a:rPr lang="nb-NO" sz="1400">
                <a:solidFill>
                  <a:srgbClr val="8D5337"/>
                </a:solidFill>
              </a:rPr>
              <a:t> </a:t>
            </a:r>
            <a:r>
              <a:rPr lang="nb-NO" sz="1400" err="1">
                <a:solidFill>
                  <a:srgbClr val="8D5337"/>
                </a:solidFill>
              </a:rPr>
              <a:t>hupmat</a:t>
            </a:r>
            <a:r>
              <a:rPr lang="nb-NO" sz="1400">
                <a:solidFill>
                  <a:srgbClr val="8D5337"/>
                </a:solidFill>
              </a:rPr>
              <a:t> </a:t>
            </a:r>
            <a:r>
              <a:rPr lang="nb-NO" sz="1400" err="1">
                <a:solidFill>
                  <a:srgbClr val="8D5337"/>
                </a:solidFill>
              </a:rPr>
              <a:t>dárogiel</a:t>
            </a:r>
            <a:r>
              <a:rPr lang="nb-NO" sz="1400">
                <a:solidFill>
                  <a:srgbClr val="8D5337"/>
                </a:solidFill>
              </a:rPr>
              <a:t> </a:t>
            </a:r>
            <a:r>
              <a:rPr lang="nb-NO" sz="1400" err="1">
                <a:solidFill>
                  <a:srgbClr val="8D5337"/>
                </a:solidFill>
              </a:rPr>
              <a:t>diimmuin</a:t>
            </a:r>
            <a:r>
              <a:rPr lang="nb-NO" sz="1400">
                <a:solidFill>
                  <a:srgbClr val="8D5337"/>
                </a:solidFill>
              </a:rPr>
              <a:t>, </a:t>
            </a:r>
            <a:r>
              <a:rPr lang="nb-NO" sz="1400" err="1">
                <a:solidFill>
                  <a:srgbClr val="8D5337"/>
                </a:solidFill>
              </a:rPr>
              <a:t>galgat</a:t>
            </a:r>
            <a:r>
              <a:rPr lang="nb-NO" sz="1400">
                <a:solidFill>
                  <a:srgbClr val="8D5337"/>
                </a:solidFill>
              </a:rPr>
              <a:t> </a:t>
            </a:r>
            <a:r>
              <a:rPr lang="nb-NO" sz="1400" err="1">
                <a:solidFill>
                  <a:srgbClr val="8D5337"/>
                </a:solidFill>
              </a:rPr>
              <a:t>dárustit</a:t>
            </a:r>
            <a:r>
              <a:rPr lang="nb-NO" sz="1400">
                <a:solidFill>
                  <a:srgbClr val="8D5337"/>
                </a:solidFill>
              </a:rPr>
              <a:t>. </a:t>
            </a:r>
            <a:r>
              <a:rPr lang="nb-NO" sz="1400" err="1">
                <a:solidFill>
                  <a:srgbClr val="8D5337"/>
                </a:solidFill>
              </a:rPr>
              <a:t>Eat</a:t>
            </a:r>
            <a:r>
              <a:rPr lang="nb-NO" sz="1400">
                <a:solidFill>
                  <a:srgbClr val="8D5337"/>
                </a:solidFill>
              </a:rPr>
              <a:t> han mii </a:t>
            </a:r>
            <a:r>
              <a:rPr lang="nb-NO" sz="1400" err="1">
                <a:solidFill>
                  <a:srgbClr val="8D5337"/>
                </a:solidFill>
              </a:rPr>
              <a:t>bálljo</a:t>
            </a:r>
            <a:r>
              <a:rPr lang="nb-NO" sz="1400">
                <a:solidFill>
                  <a:srgbClr val="8D5337"/>
                </a:solidFill>
              </a:rPr>
              <a:t> </a:t>
            </a:r>
            <a:r>
              <a:rPr lang="nb-NO" sz="1400" err="1">
                <a:solidFill>
                  <a:srgbClr val="8D5337"/>
                </a:solidFill>
              </a:rPr>
              <a:t>máhte</a:t>
            </a:r>
            <a:r>
              <a:rPr lang="nb-NO" sz="1400">
                <a:solidFill>
                  <a:srgbClr val="8D5337"/>
                </a:solidFill>
              </a:rPr>
              <a:t> </a:t>
            </a:r>
            <a:r>
              <a:rPr lang="nb-NO" sz="1400" err="1">
                <a:solidFill>
                  <a:srgbClr val="8D5337"/>
                </a:solidFill>
              </a:rPr>
              <a:t>dárogiela</a:t>
            </a:r>
            <a:r>
              <a:rPr lang="nb-NO" sz="1400">
                <a:solidFill>
                  <a:srgbClr val="8D5337"/>
                </a:solidFill>
              </a:rPr>
              <a:t>, </a:t>
            </a:r>
            <a:r>
              <a:rPr lang="nb-NO" sz="1400" err="1">
                <a:solidFill>
                  <a:srgbClr val="8D5337"/>
                </a:solidFill>
              </a:rPr>
              <a:t>ipmirdit</a:t>
            </a:r>
            <a:r>
              <a:rPr lang="nb-NO" sz="1400">
                <a:solidFill>
                  <a:srgbClr val="8D5337"/>
                </a:solidFill>
              </a:rPr>
              <a:t> gal vel, </a:t>
            </a:r>
            <a:r>
              <a:rPr lang="nb-NO" sz="1400" err="1">
                <a:solidFill>
                  <a:srgbClr val="8D5337"/>
                </a:solidFill>
              </a:rPr>
              <a:t>muhto</a:t>
            </a:r>
            <a:r>
              <a:rPr lang="nb-NO" sz="1400">
                <a:solidFill>
                  <a:srgbClr val="8D5337"/>
                </a:solidFill>
              </a:rPr>
              <a:t> </a:t>
            </a:r>
            <a:r>
              <a:rPr lang="nb-NO" sz="1400" err="1">
                <a:solidFill>
                  <a:srgbClr val="8D5337"/>
                </a:solidFill>
              </a:rPr>
              <a:t>eat</a:t>
            </a:r>
            <a:r>
              <a:rPr lang="nb-NO" sz="1400">
                <a:solidFill>
                  <a:srgbClr val="8D5337"/>
                </a:solidFill>
              </a:rPr>
              <a:t> mii </a:t>
            </a:r>
            <a:r>
              <a:rPr lang="nb-NO" sz="1400" err="1">
                <a:solidFill>
                  <a:srgbClr val="8D5337"/>
                </a:solidFill>
              </a:rPr>
              <a:t>máhte</a:t>
            </a:r>
            <a:r>
              <a:rPr lang="nb-NO" sz="1400">
                <a:solidFill>
                  <a:srgbClr val="8D5337"/>
                </a:solidFill>
              </a:rPr>
              <a:t> </a:t>
            </a:r>
            <a:r>
              <a:rPr lang="nb-NO" sz="1400" err="1">
                <a:solidFill>
                  <a:srgbClr val="8D5337"/>
                </a:solidFill>
              </a:rPr>
              <a:t>dadjat</a:t>
            </a:r>
            <a:r>
              <a:rPr lang="nb-NO" sz="1400">
                <a:solidFill>
                  <a:srgbClr val="8D5337"/>
                </a:solidFill>
              </a:rPr>
              <a:t> – ja de vel </a:t>
            </a:r>
            <a:r>
              <a:rPr lang="nb-NO" sz="1400" err="1">
                <a:solidFill>
                  <a:srgbClr val="8D5337"/>
                </a:solidFill>
              </a:rPr>
              <a:t>ballat</a:t>
            </a:r>
            <a:r>
              <a:rPr lang="nb-NO" sz="1400">
                <a:solidFill>
                  <a:srgbClr val="8D5337"/>
                </a:solidFill>
              </a:rPr>
              <a:t> </a:t>
            </a:r>
            <a:r>
              <a:rPr lang="nb-NO" sz="1400" err="1">
                <a:solidFill>
                  <a:srgbClr val="8D5337"/>
                </a:solidFill>
              </a:rPr>
              <a:t>jos</a:t>
            </a:r>
            <a:r>
              <a:rPr lang="nb-NO" sz="1400">
                <a:solidFill>
                  <a:srgbClr val="8D5337"/>
                </a:solidFill>
              </a:rPr>
              <a:t> </a:t>
            </a:r>
            <a:r>
              <a:rPr lang="nb-NO" sz="1400" err="1">
                <a:solidFill>
                  <a:srgbClr val="8D5337"/>
                </a:solidFill>
              </a:rPr>
              <a:t>šaddá</a:t>
            </a:r>
            <a:r>
              <a:rPr lang="nb-NO" sz="1400">
                <a:solidFill>
                  <a:srgbClr val="8D5337"/>
                </a:solidFill>
              </a:rPr>
              <a:t> </a:t>
            </a:r>
            <a:r>
              <a:rPr lang="nb-NO" sz="1400" err="1">
                <a:solidFill>
                  <a:srgbClr val="8D5337"/>
                </a:solidFill>
              </a:rPr>
              <a:t>boastut</a:t>
            </a:r>
            <a:r>
              <a:rPr lang="nb-NO" sz="1400">
                <a:solidFill>
                  <a:srgbClr val="8D5337"/>
                </a:solidFill>
              </a:rPr>
              <a:t>. De </a:t>
            </a:r>
            <a:r>
              <a:rPr lang="nb-NO" sz="1400" err="1">
                <a:solidFill>
                  <a:srgbClr val="8D5337"/>
                </a:solidFill>
              </a:rPr>
              <a:t>nuppit</a:t>
            </a:r>
            <a:r>
              <a:rPr lang="nb-NO" sz="1400">
                <a:solidFill>
                  <a:srgbClr val="8D5337"/>
                </a:solidFill>
              </a:rPr>
              <a:t> boagustit.11</a:t>
            </a:r>
          </a:p>
          <a:p>
            <a:pPr marL="0" indent="0">
              <a:buNone/>
            </a:pPr>
            <a:r>
              <a:rPr lang="nb-NO" sz="1400">
                <a:solidFill>
                  <a:srgbClr val="8D5337"/>
                </a:solidFill>
              </a:rPr>
              <a:t>Alt var på norsk. Ingenting var på samisk, det fantes ikke samiske bøker, [i]</a:t>
            </a:r>
            <a:r>
              <a:rPr lang="nb-NO" sz="1400" err="1">
                <a:solidFill>
                  <a:srgbClr val="8D5337"/>
                </a:solidFill>
              </a:rPr>
              <a:t>kke</a:t>
            </a:r>
            <a:r>
              <a:rPr lang="nb-NO" sz="1400">
                <a:solidFill>
                  <a:srgbClr val="8D5337"/>
                </a:solidFill>
              </a:rPr>
              <a:t> på ungdomskolen heller. [...] Det husker jeg, vi fikk ikke lov til å snakke på samisk i norsktimene. Vi fikk ikke snakke mellom oss, vi skulle snakke på norsk. Vi som ikke kunne snakke norsk, vi forsto, men vi kunne ikke snakke, hvis vi sa noe feil, så flirte de andre av det.</a:t>
            </a:r>
          </a:p>
          <a:p>
            <a:pPr marL="0" indent="0">
              <a:buNone/>
            </a:pPr>
            <a:r>
              <a:rPr lang="nb-NO" sz="1400">
                <a:solidFill>
                  <a:srgbClr val="8D5337"/>
                </a:solidFill>
              </a:rPr>
              <a:t>SFKOMM 2020/212-40. Karen Marie Eira Buljo/</a:t>
            </a:r>
            <a:r>
              <a:rPr lang="nb-NO" sz="1400" err="1">
                <a:solidFill>
                  <a:srgbClr val="8D5337"/>
                </a:solidFill>
              </a:rPr>
              <a:t>Jusse</a:t>
            </a:r>
            <a:r>
              <a:rPr lang="nb-NO" sz="1400">
                <a:solidFill>
                  <a:srgbClr val="8D5337"/>
                </a:solidFill>
              </a:rPr>
              <a:t> </a:t>
            </a:r>
            <a:r>
              <a:rPr lang="nb-NO" sz="1400" err="1">
                <a:solidFill>
                  <a:srgbClr val="8D5337"/>
                </a:solidFill>
              </a:rPr>
              <a:t>Juhán</a:t>
            </a:r>
            <a:r>
              <a:rPr lang="nb-NO" sz="1400">
                <a:solidFill>
                  <a:srgbClr val="8D5337"/>
                </a:solidFill>
              </a:rPr>
              <a:t> </a:t>
            </a:r>
            <a:r>
              <a:rPr lang="nb-NO" sz="1400" err="1">
                <a:solidFill>
                  <a:srgbClr val="8D5337"/>
                </a:solidFill>
              </a:rPr>
              <a:t>Niillasa</a:t>
            </a:r>
            <a:r>
              <a:rPr lang="nb-NO" sz="1400">
                <a:solidFill>
                  <a:srgbClr val="8D5337"/>
                </a:solidFill>
              </a:rPr>
              <a:t> </a:t>
            </a:r>
            <a:r>
              <a:rPr lang="nb-NO" sz="1400" err="1">
                <a:solidFill>
                  <a:srgbClr val="8D5337"/>
                </a:solidFill>
              </a:rPr>
              <a:t>Gáren</a:t>
            </a:r>
            <a:r>
              <a:rPr lang="nb-NO" sz="1400">
                <a:solidFill>
                  <a:srgbClr val="8D5337"/>
                </a:solidFill>
              </a:rPr>
              <a:t> </a:t>
            </a:r>
            <a:r>
              <a:rPr lang="nb-NO" sz="1400" err="1">
                <a:solidFill>
                  <a:srgbClr val="8D5337"/>
                </a:solidFill>
              </a:rPr>
              <a:t>Márjá</a:t>
            </a:r>
            <a:r>
              <a:rPr lang="nb-NO" sz="1400">
                <a:solidFill>
                  <a:srgbClr val="8D5337"/>
                </a:solidFill>
              </a:rPr>
              <a:t>.</a:t>
            </a:r>
          </a:p>
        </p:txBody>
      </p:sp>
    </p:spTree>
    <p:extLst>
      <p:ext uri="{BB962C8B-B14F-4D97-AF65-F5344CB8AC3E}">
        <p14:creationId xmlns:p14="http://schemas.microsoft.com/office/powerpoint/2010/main" val="237923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Kommisjonens tiltak - fem pilarer</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dirty="0"/>
          </a:p>
          <a:p>
            <a:pPr lvl="1"/>
            <a:endParaRPr lang="nb-NO" dirty="0"/>
          </a:p>
          <a:p>
            <a:pPr lvl="0"/>
            <a:endParaRPr lang="nb-NO" dirty="0"/>
          </a:p>
          <a:p>
            <a:pPr lvl="1"/>
            <a:endParaRPr lang="nb-NO" dirty="0"/>
          </a:p>
        </p:txBody>
      </p:sp>
      <p:sp>
        <p:nvSpPr>
          <p:cNvPr id="2" name="Rectangle 1">
            <a:extLst>
              <a:ext uri="{FF2B5EF4-FFF2-40B4-BE49-F238E27FC236}">
                <a16:creationId xmlns:a16="http://schemas.microsoft.com/office/drawing/2014/main" id="{0A20D5FD-561D-4C1B-0B2A-98E6E3727653}"/>
              </a:ext>
            </a:extLst>
          </p:cNvPr>
          <p:cNvSpPr/>
          <p:nvPr/>
        </p:nvSpPr>
        <p:spPr>
          <a:xfrm>
            <a:off x="768189" y="1458659"/>
            <a:ext cx="7802605" cy="2246769"/>
          </a:xfrm>
          <a:prstGeom prst="rect">
            <a:avLst/>
          </a:prstGeom>
        </p:spPr>
        <p:txBody>
          <a:bodyPr wrap="square">
            <a:spAutoFit/>
          </a:bodyPr>
          <a:lstStyle/>
          <a:p>
            <a:pPr marL="457200" lvl="0" indent="-457200">
              <a:buFont typeface="Arial" panose="020B0604020202020204" pitchFamily="34" charset="0"/>
              <a:buChar char="•"/>
              <a:defRPr/>
            </a:pPr>
            <a:r>
              <a:rPr kumimoji="0" lang="nb-NO" sz="2800" i="0" u="none" strike="noStrike" kern="1200" spc="0" normalizeH="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Kunnskap og formidling</a:t>
            </a:r>
          </a:p>
          <a:p>
            <a:pPr marL="457200" lvl="0" indent="-457200">
              <a:buFont typeface="Arial" panose="020B0604020202020204" pitchFamily="34" charset="0"/>
              <a:buChar char="•"/>
              <a:defRPr/>
            </a:pPr>
            <a:r>
              <a:rPr lang="nb-NO" sz="2800" noProof="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Språk</a:t>
            </a:r>
          </a:p>
          <a:p>
            <a:pPr marL="457200" lvl="0" indent="-457200">
              <a:buFont typeface="Arial" panose="020B0604020202020204" pitchFamily="34" charset="0"/>
              <a:buChar char="•"/>
              <a:defRPr/>
            </a:pPr>
            <a:r>
              <a:rPr kumimoji="0" lang="nb-NO" sz="2800" i="0" u="none" strike="noStrike" kern="1200" spc="0" normalizeH="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Kultur</a:t>
            </a:r>
          </a:p>
          <a:p>
            <a:pPr marL="457200" lvl="0" indent="-457200">
              <a:buFont typeface="Arial" panose="020B0604020202020204" pitchFamily="34" charset="0"/>
              <a:buChar char="•"/>
              <a:defRPr/>
            </a:pPr>
            <a:r>
              <a:rPr lang="nb-NO" sz="2800" noProof="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Forebygging av konflikter</a:t>
            </a:r>
          </a:p>
          <a:p>
            <a:pPr marL="457200" lvl="0" indent="-457200">
              <a:buFont typeface="Arial" panose="020B0604020202020204" pitchFamily="34" charset="0"/>
              <a:buChar char="•"/>
              <a:defRPr/>
            </a:pPr>
            <a:r>
              <a:rPr lang="nb-NO" sz="2800" noProof="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Implementering av regelverk</a:t>
            </a:r>
            <a:endParaRPr kumimoji="0" lang="nb-NO" sz="2800" i="0" u="none" strike="noStrike" kern="1200" spc="0" normalizeH="0" noProof="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cxnSp>
        <p:nvCxnSpPr>
          <p:cNvPr id="3" name="Rett linje 5">
            <a:extLst>
              <a:ext uri="{FF2B5EF4-FFF2-40B4-BE49-F238E27FC236}">
                <a16:creationId xmlns:a16="http://schemas.microsoft.com/office/drawing/2014/main" id="{96DE5A05-AFD4-8377-A7DE-839F358B8A71}"/>
              </a:ext>
            </a:extLst>
          </p:cNvPr>
          <p:cNvCxnSpPr>
            <a:cxnSpLocks/>
          </p:cNvCxnSpPr>
          <p:nvPr/>
        </p:nvCxnSpPr>
        <p:spPr>
          <a:xfrm>
            <a:off x="6597286" y="1711325"/>
            <a:ext cx="0" cy="1317625"/>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
        <p:nvSpPr>
          <p:cNvPr id="6" name="Plassholder for innhold 2">
            <a:extLst>
              <a:ext uri="{FF2B5EF4-FFF2-40B4-BE49-F238E27FC236}">
                <a16:creationId xmlns:a16="http://schemas.microsoft.com/office/drawing/2014/main" id="{F8CFDCDD-A159-061C-824F-C648751F3AF3}"/>
              </a:ext>
            </a:extLst>
          </p:cNvPr>
          <p:cNvSpPr txBox="1">
            <a:spLocks/>
          </p:cNvSpPr>
          <p:nvPr/>
        </p:nvSpPr>
        <p:spPr>
          <a:xfrm>
            <a:off x="6601276" y="1686456"/>
            <a:ext cx="4714153" cy="1510394"/>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Forsoning krever et møte der dialogen kan finne sted, ikke en enveis forestilling der jeg nok en gang står som en skadeskutt fugleunge og beretter om tap, språkløshet og livet i offerrollen – «den sårbare fortellingen».</a:t>
            </a:r>
          </a:p>
          <a:p>
            <a:pPr marL="0" indent="0">
              <a:buNone/>
            </a:pPr>
            <a:br>
              <a:rPr lang="nb-NO" sz="1400" dirty="0">
                <a:solidFill>
                  <a:srgbClr val="8D5337"/>
                </a:solidFill>
              </a:rPr>
            </a:br>
            <a:r>
              <a:rPr lang="nb-NO" sz="1400" dirty="0">
                <a:solidFill>
                  <a:srgbClr val="8D5337"/>
                </a:solidFill>
              </a:rPr>
              <a:t>SFKOMM 2022/2495-41.</a:t>
            </a:r>
          </a:p>
        </p:txBody>
      </p:sp>
      <p:sp>
        <p:nvSpPr>
          <p:cNvPr id="9" name="Plassholder for innhold 2">
            <a:extLst>
              <a:ext uri="{FF2B5EF4-FFF2-40B4-BE49-F238E27FC236}">
                <a16:creationId xmlns:a16="http://schemas.microsoft.com/office/drawing/2014/main" id="{4B7C9D19-4DDB-A2D4-9873-23F3E3B5539A}"/>
              </a:ext>
            </a:extLst>
          </p:cNvPr>
          <p:cNvSpPr txBox="1">
            <a:spLocks/>
          </p:cNvSpPr>
          <p:nvPr/>
        </p:nvSpPr>
        <p:spPr>
          <a:xfrm>
            <a:off x="6632389" y="3424647"/>
            <a:ext cx="4714153" cy="151039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Min drøm er at barna mine skal være trygge på det de er og være stolte av det de er. Stolte over å ha en kulturarv, at de kan et språk og at de får bruke det. </a:t>
            </a:r>
          </a:p>
          <a:p>
            <a:pPr marL="0" indent="0">
              <a:buNone/>
            </a:pPr>
            <a:br>
              <a:rPr lang="nb-NO" sz="1400" dirty="0">
                <a:solidFill>
                  <a:srgbClr val="8D5337"/>
                </a:solidFill>
              </a:rPr>
            </a:br>
            <a:r>
              <a:rPr lang="nb-NO" sz="1400" dirty="0">
                <a:solidFill>
                  <a:srgbClr val="8D5337"/>
                </a:solidFill>
              </a:rPr>
              <a:t>SFKOMM 2020/212-45.</a:t>
            </a:r>
          </a:p>
        </p:txBody>
      </p:sp>
      <p:cxnSp>
        <p:nvCxnSpPr>
          <p:cNvPr id="7" name="Rett linje 5">
            <a:extLst>
              <a:ext uri="{FF2B5EF4-FFF2-40B4-BE49-F238E27FC236}">
                <a16:creationId xmlns:a16="http://schemas.microsoft.com/office/drawing/2014/main" id="{FA0E4465-5514-C2EF-CFD4-3981FE0BDD6D}"/>
              </a:ext>
            </a:extLst>
          </p:cNvPr>
          <p:cNvCxnSpPr>
            <a:cxnSpLocks/>
          </p:cNvCxnSpPr>
          <p:nvPr/>
        </p:nvCxnSpPr>
        <p:spPr>
          <a:xfrm>
            <a:off x="6633841" y="3489961"/>
            <a:ext cx="0" cy="1024889"/>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39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189" y="405508"/>
            <a:ext cx="10917973" cy="707886"/>
          </a:xfrm>
          <a:prstGeom prst="rect">
            <a:avLst/>
          </a:prstGeom>
        </p:spPr>
        <p:txBody>
          <a:bodyPr wrap="square">
            <a:spAutoFit/>
          </a:bodyPr>
          <a:lstStyle/>
          <a:p>
            <a:pPr lvl="0">
              <a:defRPr/>
            </a:pPr>
            <a:r>
              <a:rPr kumimoji="0" lang="nb-NO" sz="4000" b="1" i="0" u="none" strike="noStrike" kern="1200" spc="0" normalizeH="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Kunnskap og formidling</a:t>
            </a:r>
            <a:endParaRPr kumimoji="0" lang="nb-NO" sz="4000" b="0" i="0" u="none" strike="noStrike" kern="1200" spc="0" normalizeH="0" noProof="0">
              <a:ln>
                <a:noFill/>
              </a:ln>
              <a:solidFill>
                <a:srgbClr val="8D5337"/>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7A1FA115-0908-0F12-BD89-3714BC6956DB}"/>
              </a:ext>
            </a:extLst>
          </p:cNvPr>
          <p:cNvSpPr>
            <a:spLocks noGrp="1"/>
          </p:cNvSpPr>
          <p:nvPr>
            <p:ph idx="1"/>
          </p:nvPr>
        </p:nvSpPr>
        <p:spPr/>
        <p:txBody>
          <a:bodyPr/>
          <a:lstStyle/>
          <a:p>
            <a:pPr lvl="0"/>
            <a:endParaRPr lang="nb-NO"/>
          </a:p>
          <a:p>
            <a:pPr lvl="1"/>
            <a:endParaRPr lang="nb-NO"/>
          </a:p>
          <a:p>
            <a:pPr lvl="0"/>
            <a:endParaRPr lang="nb-NO"/>
          </a:p>
          <a:p>
            <a:pPr lvl="1"/>
            <a:endParaRPr lang="nb-NO"/>
          </a:p>
        </p:txBody>
      </p:sp>
      <p:sp>
        <p:nvSpPr>
          <p:cNvPr id="2" name="Rectangle 1">
            <a:extLst>
              <a:ext uri="{FF2B5EF4-FFF2-40B4-BE49-F238E27FC236}">
                <a16:creationId xmlns:a16="http://schemas.microsoft.com/office/drawing/2014/main" id="{0A20D5FD-561D-4C1B-0B2A-98E6E3727653}"/>
              </a:ext>
            </a:extLst>
          </p:cNvPr>
          <p:cNvSpPr/>
          <p:nvPr/>
        </p:nvSpPr>
        <p:spPr>
          <a:xfrm>
            <a:off x="768189" y="1472307"/>
            <a:ext cx="5686401" cy="3970318"/>
          </a:xfrm>
          <a:prstGeom prst="rect">
            <a:avLst/>
          </a:prstGeom>
        </p:spPr>
        <p:txBody>
          <a:bodyPr wrap="square">
            <a:spAutoFit/>
          </a:bodyPr>
          <a:lstStyle/>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N</a:t>
            </a:r>
            <a:r>
              <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rPr>
              <a:t>asjonalt kompetansesenter om fornorskingspolitikk og urett</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Styrke undervisningen om fornorskingspolitikken, urfolk og nasjonale minoriteter</a:t>
            </a:r>
          </a:p>
          <a:p>
            <a:pPr marL="457200" lvl="0" indent="-457200">
              <a:buFont typeface="Arial" panose="020B0604020202020204" pitchFamily="34" charset="0"/>
              <a:buChar char="•"/>
              <a:defRPr/>
            </a:pPr>
            <a:r>
              <a:rPr lang="nb-NO" sz="2800" dirty="0">
                <a:solidFill>
                  <a:srgbClr val="5D557E"/>
                </a:solidFill>
                <a:latin typeface="Palatino Linotype" panose="02040502050505030304" pitchFamily="18" charset="0"/>
                <a:ea typeface="Open Sans Extrabold" panose="020B0906030804020204" pitchFamily="34" charset="0"/>
                <a:cs typeface="Open Sans Extrabold" panose="020B0906030804020204" pitchFamily="34" charset="0"/>
              </a:rPr>
              <a:t>Utvikle tiltak i lys av øvrige nordiske kommisjoners funn</a:t>
            </a:r>
            <a:endParaRPr kumimoji="0" lang="nb-NO" sz="2800" i="0" u="none" strike="noStrike" kern="1200" spc="0" normalizeH="0" dirty="0">
              <a:ln>
                <a:noFill/>
              </a:ln>
              <a:solidFill>
                <a:srgbClr val="5D557E"/>
              </a:solidFill>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a:p>
            <a:pPr marL="457200" lvl="0" indent="-457200">
              <a:buFont typeface="Arial" panose="020B0604020202020204" pitchFamily="34" charset="0"/>
              <a:buChar char="•"/>
              <a:defRPr/>
            </a:pPr>
            <a:endParaRPr kumimoji="0" lang="nb-NO" sz="2800" i="0" u="none" strike="noStrike" kern="1200" spc="0" normalizeH="0" noProof="0" dirty="0">
              <a:ln>
                <a:noFill/>
              </a:ln>
              <a:effectLst/>
              <a:uLnTx/>
              <a:uFillTx/>
              <a:latin typeface="Palatino Linotype" panose="02040502050505030304" pitchFamily="18" charset="0"/>
              <a:ea typeface="Open Sans Extrabold" panose="020B0906030804020204" pitchFamily="34" charset="0"/>
              <a:cs typeface="Open Sans Extrabold" panose="020B0906030804020204" pitchFamily="34" charset="0"/>
            </a:endParaRPr>
          </a:p>
        </p:txBody>
      </p:sp>
      <p:cxnSp>
        <p:nvCxnSpPr>
          <p:cNvPr id="3" name="Rett linje 5">
            <a:extLst>
              <a:ext uri="{FF2B5EF4-FFF2-40B4-BE49-F238E27FC236}">
                <a16:creationId xmlns:a16="http://schemas.microsoft.com/office/drawing/2014/main" id="{3D1E689F-1667-5FC7-DED0-4771ED6613E2}"/>
              </a:ext>
            </a:extLst>
          </p:cNvPr>
          <p:cNvCxnSpPr>
            <a:cxnSpLocks/>
          </p:cNvCxnSpPr>
          <p:nvPr/>
        </p:nvCxnSpPr>
        <p:spPr>
          <a:xfrm>
            <a:off x="6609441" y="1711325"/>
            <a:ext cx="22948" cy="1913618"/>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
        <p:nvSpPr>
          <p:cNvPr id="6" name="Plassholder for innhold 2">
            <a:extLst>
              <a:ext uri="{FF2B5EF4-FFF2-40B4-BE49-F238E27FC236}">
                <a16:creationId xmlns:a16="http://schemas.microsoft.com/office/drawing/2014/main" id="{681FDC10-E310-41ED-70AF-E5B3C0D0A790}"/>
              </a:ext>
            </a:extLst>
          </p:cNvPr>
          <p:cNvSpPr txBox="1">
            <a:spLocks/>
          </p:cNvSpPr>
          <p:nvPr/>
        </p:nvSpPr>
        <p:spPr>
          <a:xfrm>
            <a:off x="6632389" y="1624692"/>
            <a:ext cx="4714153" cy="234532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Når [kommunen] lyste ut stilling, så spurte de heller ikke etter kompetanse i kvensk. Og der er det veldig liten kunnskap [hos de som jobber i skoleadministrasjonen]. For eksempel at man kan velge å ha kvensk, det var de ukjente med. Det er veldig dårlig informasjon om muligheten til å velge både kvensk og samisk i skolen, når ungene starter.</a:t>
            </a:r>
          </a:p>
          <a:p>
            <a:pPr marL="0" indent="0">
              <a:buNone/>
            </a:pPr>
            <a:br>
              <a:rPr lang="nb-NO" sz="1600" dirty="0">
                <a:solidFill>
                  <a:srgbClr val="8D5337"/>
                </a:solidFill>
              </a:rPr>
            </a:br>
            <a:r>
              <a:rPr lang="nb-NO" sz="1400" dirty="0">
                <a:solidFill>
                  <a:srgbClr val="8D5337"/>
                </a:solidFill>
              </a:rPr>
              <a:t>SFKOMM 2020/212-70</a:t>
            </a:r>
            <a:endParaRPr lang="nb-NO" sz="1600" dirty="0">
              <a:solidFill>
                <a:srgbClr val="8D5337"/>
              </a:solidFill>
            </a:endParaRPr>
          </a:p>
        </p:txBody>
      </p:sp>
      <p:cxnSp>
        <p:nvCxnSpPr>
          <p:cNvPr id="9" name="Rett linje 5">
            <a:extLst>
              <a:ext uri="{FF2B5EF4-FFF2-40B4-BE49-F238E27FC236}">
                <a16:creationId xmlns:a16="http://schemas.microsoft.com/office/drawing/2014/main" id="{2E112D8D-8004-4A74-CB26-9DBF4CA6D9B3}"/>
              </a:ext>
            </a:extLst>
          </p:cNvPr>
          <p:cNvCxnSpPr>
            <a:cxnSpLocks/>
          </p:cNvCxnSpPr>
          <p:nvPr/>
        </p:nvCxnSpPr>
        <p:spPr>
          <a:xfrm>
            <a:off x="6632389" y="3970020"/>
            <a:ext cx="0" cy="735330"/>
          </a:xfrm>
          <a:prstGeom prst="line">
            <a:avLst/>
          </a:prstGeom>
          <a:ln w="12700">
            <a:solidFill>
              <a:srgbClr val="009C91"/>
            </a:solidFill>
          </a:ln>
        </p:spPr>
        <p:style>
          <a:lnRef idx="1">
            <a:schemeClr val="accent1"/>
          </a:lnRef>
          <a:fillRef idx="0">
            <a:schemeClr val="accent1"/>
          </a:fillRef>
          <a:effectRef idx="0">
            <a:schemeClr val="accent1"/>
          </a:effectRef>
          <a:fontRef idx="minor">
            <a:schemeClr val="tx1"/>
          </a:fontRef>
        </p:style>
      </p:cxnSp>
      <p:sp>
        <p:nvSpPr>
          <p:cNvPr id="10" name="Plassholder for innhold 2">
            <a:extLst>
              <a:ext uri="{FF2B5EF4-FFF2-40B4-BE49-F238E27FC236}">
                <a16:creationId xmlns:a16="http://schemas.microsoft.com/office/drawing/2014/main" id="{67A73F78-A5C3-92E8-23BE-54944B053861}"/>
              </a:ext>
            </a:extLst>
          </p:cNvPr>
          <p:cNvSpPr txBox="1">
            <a:spLocks/>
          </p:cNvSpPr>
          <p:nvPr/>
        </p:nvSpPr>
        <p:spPr>
          <a:xfrm>
            <a:off x="6632389" y="3854495"/>
            <a:ext cx="4714153" cy="234532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dirty="0">
                <a:solidFill>
                  <a:srgbClr val="8D5337"/>
                </a:solidFill>
              </a:rPr>
              <a:t>Kunnskapsløsheten er den største trusselen for samfunnet. Mitt ønske er at kommisjonen vekker det norske samfunnet.</a:t>
            </a:r>
          </a:p>
          <a:p>
            <a:pPr marL="0" indent="0">
              <a:buNone/>
            </a:pPr>
            <a:br>
              <a:rPr lang="nb-NO" sz="1600" dirty="0">
                <a:solidFill>
                  <a:srgbClr val="8D5337"/>
                </a:solidFill>
              </a:rPr>
            </a:br>
            <a:r>
              <a:rPr lang="nb-NO" sz="1400" dirty="0">
                <a:solidFill>
                  <a:srgbClr val="8D5337"/>
                </a:solidFill>
              </a:rPr>
              <a:t>SFKOMM 2020/212-37</a:t>
            </a:r>
            <a:endParaRPr lang="nb-NO" sz="1600" dirty="0">
              <a:solidFill>
                <a:srgbClr val="8D5337"/>
              </a:solidFill>
            </a:endParaRPr>
          </a:p>
        </p:txBody>
      </p:sp>
    </p:spTree>
    <p:extLst>
      <p:ext uri="{BB962C8B-B14F-4D97-AF65-F5344CB8AC3E}">
        <p14:creationId xmlns:p14="http://schemas.microsoft.com/office/powerpoint/2010/main" val="3823141932"/>
      </p:ext>
    </p:extLst>
  </p:cSld>
  <p:clrMapOvr>
    <a:masterClrMapping/>
  </p:clrMapOvr>
</p:sld>
</file>

<file path=ppt/theme/theme1.xml><?xml version="1.0" encoding="utf-8"?>
<a:theme xmlns:a="http://schemas.openxmlformats.org/drawingml/2006/main" name="2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SFK_widescreen.potx" id="{0B35A18E-CA79-41C6-8B18-5881916CE3D7}" vid="{E67B013D-68E5-4A85-BC50-F44373C8EB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89C4B83A85CD4D9114CFD98B103665" ma:contentTypeVersion="16" ma:contentTypeDescription="Create a new document." ma:contentTypeScope="" ma:versionID="4cb08a3a42869f84ce19d0602a16e7d3">
  <xsd:schema xmlns:xsd="http://www.w3.org/2001/XMLSchema" xmlns:xs="http://www.w3.org/2001/XMLSchema" xmlns:p="http://schemas.microsoft.com/office/2006/metadata/properties" xmlns:ns2="8124d340-2c93-45de-be85-40a6d9af5ad0" xmlns:ns3="9158d046-8797-4757-a0d7-b67b4a456d7c" targetNamespace="http://schemas.microsoft.com/office/2006/metadata/properties" ma:root="true" ma:fieldsID="d5b46b8936f58b9f03d1dd17e7ddd160" ns2:_="" ns3:_="">
    <xsd:import namespace="8124d340-2c93-45de-be85-40a6d9af5ad0"/>
    <xsd:import namespace="9158d046-8797-4757-a0d7-b67b4a456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4d340-2c93-45de-be85-40a6d9af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916d09-11b3-44b5-b5f4-9aae0c2013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58d046-8797-4757-a0d7-b67b4a456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2352d7-6fe7-490f-8757-10319f0dc47e}" ma:internalName="TaxCatchAll" ma:showField="CatchAllData" ma:web="9158d046-8797-4757-a0d7-b67b4a456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24d340-2c93-45de-be85-40a6d9af5ad0">
      <Terms xmlns="http://schemas.microsoft.com/office/infopath/2007/PartnerControls"/>
    </lcf76f155ced4ddcb4097134ff3c332f>
    <TaxCatchAll xmlns="9158d046-8797-4757-a0d7-b67b4a456d7c" xsi:nil="true"/>
  </documentManagement>
</p:properties>
</file>

<file path=customXml/itemProps1.xml><?xml version="1.0" encoding="utf-8"?>
<ds:datastoreItem xmlns:ds="http://schemas.openxmlformats.org/officeDocument/2006/customXml" ds:itemID="{6B2FC99C-EE0A-4603-97CE-05E824B3A164}">
  <ds:schemaRefs>
    <ds:schemaRef ds:uri="http://schemas.microsoft.com/sharepoint/v3/contenttype/forms"/>
  </ds:schemaRefs>
</ds:datastoreItem>
</file>

<file path=customXml/itemProps2.xml><?xml version="1.0" encoding="utf-8"?>
<ds:datastoreItem xmlns:ds="http://schemas.openxmlformats.org/officeDocument/2006/customXml" ds:itemID="{C8876868-12E9-4F7A-A9E8-31E3EED2C0E2}">
  <ds:schemaRefs>
    <ds:schemaRef ds:uri="8124d340-2c93-45de-be85-40a6d9af5ad0"/>
    <ds:schemaRef ds:uri="9158d046-8797-4757-a0d7-b67b4a456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BD5CBE-8E88-4F25-B2AB-34C51E7BF36A}">
  <ds:schemaRefs>
    <ds:schemaRef ds:uri="8124d340-2c93-45de-be85-40a6d9af5ad0"/>
    <ds:schemaRef ds:uri="9158d046-8797-4757-a0d7-b67b4a456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ed13d9f-21df-485d-909a-231f3c6d16f0}" enabled="0" method="" siteId="{fed13d9f-21df-485d-909a-231f3c6d16f0}" removed="1"/>
</clbl:labelList>
</file>

<file path=docProps/app.xml><?xml version="1.0" encoding="utf-8"?>
<Properties xmlns="http://schemas.openxmlformats.org/officeDocument/2006/extended-properties" xmlns:vt="http://schemas.openxmlformats.org/officeDocument/2006/docPropsVTypes">
  <TotalTime>247</TotalTime>
  <Words>5503</Words>
  <Application>Microsoft Office PowerPoint</Application>
  <PresentationFormat>Widescreen</PresentationFormat>
  <Paragraphs>203</Paragraphs>
  <Slides>14</Slides>
  <Notes>14</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14</vt:i4>
      </vt:variant>
    </vt:vector>
  </HeadingPairs>
  <TitlesOfParts>
    <vt:vector size="24" baseType="lpstr">
      <vt:lpstr>Arial</vt:lpstr>
      <vt:lpstr>Calibri</vt:lpstr>
      <vt:lpstr>Courier New</vt:lpstr>
      <vt:lpstr>Minion Pro</vt:lpstr>
      <vt:lpstr>Open Sans</vt:lpstr>
      <vt:lpstr>Open Sans Light</vt:lpstr>
      <vt:lpstr>Palatino Linotype</vt:lpstr>
      <vt:lpstr>Symbol</vt:lpstr>
      <vt:lpstr>Times New Roman</vt:lpstr>
      <vt:lpstr>2_Egendefinert utforming</vt:lpstr>
      <vt:lpstr>PowerPoint-presentasjon</vt:lpstr>
      <vt:lpstr>Berørte miljøer</vt:lpstr>
      <vt:lpstr>Kommisjonen/kommišuvdna/kommisjuuni </vt:lpstr>
      <vt:lpstr>Kommisjonens rapport</vt:lpstr>
      <vt:lpstr>Tap, motstand og mestring – personlige historier</vt:lpstr>
      <vt:lpstr>Tema i personlige historier</vt:lpstr>
      <vt:lpstr>Opplæring og utdanning</vt:lpstr>
      <vt:lpstr>PowerPoint-presentasjon</vt:lpstr>
      <vt:lpstr>PowerPoint-presentasjon</vt:lpstr>
      <vt:lpstr>PowerPoint-presentasjon</vt:lpstr>
      <vt:lpstr>PowerPoint-presentasjon</vt:lpstr>
      <vt:lpstr>PowerPoint-presentasjon</vt:lpstr>
      <vt:lpstr>PowerPoint-presentasjon</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Cathrine Baglo</dc:creator>
  <cp:lastModifiedBy>Håkon Hermanstrand</cp:lastModifiedBy>
  <cp:revision>5</cp:revision>
  <dcterms:created xsi:type="dcterms:W3CDTF">2021-05-19T10:16:35Z</dcterms:created>
  <dcterms:modified xsi:type="dcterms:W3CDTF">2024-08-19T12:53:39Z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0x010100B589C4B83A85CD4D9114CFD98B103665</vt:lpwstr>
  </property>
  <property fmtid="{D5CDD505-2E9C-101B-9397-08002B2CF9AE}" pid="3" name="MediaServiceImageTags">
    <vt:lpwstr/>
  </property>
</Properties>
</file>