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6858000" cy="9906000" type="A4"/>
  <p:notesSz cx="6794500" cy="99314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3BD"/>
    <a:srgbClr val="800000"/>
    <a:srgbClr val="FFE8B9"/>
    <a:srgbClr val="FFDC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190" autoAdjust="0"/>
    <p:restoredTop sz="90909" autoAdjust="0"/>
  </p:normalViewPr>
  <p:slideViewPr>
    <p:cSldViewPr>
      <p:cViewPr varScale="1">
        <p:scale>
          <a:sx n="101" d="100"/>
          <a:sy n="101" d="100"/>
        </p:scale>
        <p:origin x="12150" y="11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552" cy="49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endParaRPr lang="nb-NO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949" y="0"/>
            <a:ext cx="2943551" cy="49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endParaRPr lang="nb-NO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89"/>
            <a:ext cx="2943552" cy="49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endParaRPr lang="nb-NO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949" y="9434589"/>
            <a:ext cx="2943551" cy="49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fld id="{6B839CD1-B425-4F93-9B18-7191CD2720AE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9296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8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7890" y="1"/>
            <a:ext cx="2945024" cy="498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F97DC-BA53-4C6A-A5E3-EBA3538DE2DC}" type="datetimeFigureOut">
              <a:rPr lang="nb-NO" smtClean="0"/>
              <a:t>06.01.2025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41425"/>
            <a:ext cx="231775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133" y="4779904"/>
            <a:ext cx="5436235" cy="39096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2766"/>
            <a:ext cx="2945024" cy="498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7890" y="9432766"/>
            <a:ext cx="2945024" cy="498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FFD25-3197-4865-958E-AAA92BF1AB2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1614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FFD25-3197-4865-958E-AAA92BF1AB2F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5664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2FF149-F0EB-48CA-8E30-4B03A5A1B000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DE8DF-0005-4A7B-A67D-2D426615EF15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4738F-0650-4EBC-8C8E-C2566F14E438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297CB-E827-450D-926D-176B5572AFC9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4E341-40BE-4150-B5D3-FCF14EA831DD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EC9B3-73B9-4B08-9265-8CC7CC427498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BAA08-5A60-4371-8007-60C77D4CD0DD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1BC1B-71AB-4D21-88EC-7E4A124DA8FC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9B25D-E450-48EA-B2B1-B66634B8BD98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70826-793E-46F5-A46A-3A0BE3D9404B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F32A7-2A0D-4D4D-B8E5-E8292A1F84CC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tittelstil i malen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0A77649-9561-4C5B-9FE3-05F607BB5249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752600" y="533241"/>
            <a:ext cx="3276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Garamond" pitchFamily="18" charset="0"/>
              </a:rPr>
              <a:t>Tannhelsetjenesten i Trøndelag</a:t>
            </a:r>
            <a:br>
              <a:rPr lang="nb-NO" sz="1600" dirty="0">
                <a:latin typeface="Garamond" pitchFamily="18" charset="0"/>
              </a:rPr>
            </a:br>
            <a:r>
              <a:rPr lang="nb-NO" sz="1600" dirty="0">
                <a:latin typeface="Garamond" pitchFamily="18" charset="0"/>
              </a:rPr>
              <a:t>               </a:t>
            </a:r>
            <a:endParaRPr lang="nb-NO" sz="1200" b="1" dirty="0">
              <a:solidFill>
                <a:srgbClr val="800000"/>
              </a:solidFill>
              <a:latin typeface="Arial" charset="0"/>
            </a:endParaRPr>
          </a:p>
        </p:txBody>
      </p:sp>
      <p:pic>
        <p:nvPicPr>
          <p:cNvPr id="2056" name="Picture 8" descr="logo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57200"/>
            <a:ext cx="612775" cy="755650"/>
          </a:xfrm>
          <a:prstGeom prst="rect">
            <a:avLst/>
          </a:prstGeom>
          <a:noFill/>
        </p:spPr>
      </p:pic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607541" y="1187301"/>
            <a:ext cx="533968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800" b="1" dirty="0">
                <a:solidFill>
                  <a:srgbClr val="800000"/>
                </a:solidFill>
                <a:latin typeface="Arial" charset="0"/>
              </a:rPr>
              <a:t>Tilbud om tannbehandling </a:t>
            </a:r>
          </a:p>
          <a:p>
            <a:pPr algn="ctr">
              <a:spcBef>
                <a:spcPct val="50000"/>
              </a:spcBef>
            </a:pPr>
            <a:r>
              <a:rPr lang="nb-NO" sz="1800" b="1" dirty="0">
                <a:solidFill>
                  <a:srgbClr val="800000"/>
                </a:solidFill>
                <a:latin typeface="Arial" charset="0"/>
              </a:rPr>
              <a:t>i den offentlige tannhelsetjenesten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839787" y="1784648"/>
            <a:ext cx="5867400" cy="389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t">
            <a:spAutoFit/>
          </a:bodyPr>
          <a:lstStyle/>
          <a:p>
            <a:pPr>
              <a:spcBef>
                <a:spcPct val="5000"/>
              </a:spcBef>
            </a:pPr>
            <a:endParaRPr lang="nb-NO" sz="1200" b="1" dirty="0">
              <a:solidFill>
                <a:srgbClr val="800000"/>
              </a:solidFill>
              <a:latin typeface="Arial" charset="0"/>
            </a:endParaRPr>
          </a:p>
          <a:p>
            <a:pPr>
              <a:spcBef>
                <a:spcPct val="5000"/>
              </a:spcBef>
            </a:pPr>
            <a:r>
              <a:rPr lang="nb-NO" sz="1200" b="1" dirty="0">
                <a:solidFill>
                  <a:srgbClr val="800000"/>
                </a:solidFill>
                <a:latin typeface="Arial"/>
                <a:cs typeface="Arial"/>
              </a:rPr>
              <a:t>Tilbudet gis til følgende grupper (sett kryss for gruppen du tilhører):</a:t>
            </a:r>
            <a:br>
              <a:rPr lang="nb-NO" sz="1200" b="1" dirty="0">
                <a:solidFill>
                  <a:srgbClr val="800000"/>
                </a:solidFill>
                <a:latin typeface="Arial" charset="0"/>
                <a:cs typeface="Arial"/>
              </a:rPr>
            </a:br>
            <a:r>
              <a:rPr lang="nb-NO" sz="1200" dirty="0">
                <a:latin typeface="Arial"/>
                <a:cs typeface="Arial"/>
              </a:rPr>
              <a:t>Personer med psykisk utviklingshemming</a:t>
            </a:r>
          </a:p>
          <a:p>
            <a:pPr>
              <a:spcBef>
                <a:spcPct val="5000"/>
              </a:spcBef>
            </a:pPr>
            <a:r>
              <a:rPr lang="nb-NO" sz="1200" dirty="0">
                <a:latin typeface="Arial" charset="0"/>
              </a:rPr>
              <a:t>Pasienter som er og har vært i institusjon (også offentlig rusinstitusjon) i 3 måneder. Pasienter som mottar og har mottatt helsehjelp/ psykisk helsehjelp i hjemmet etter helse- og omsorgstjenesteloven § 3-2 første ledd nr. 6 bokstav a, ukentlig i minst 3 måneder</a:t>
            </a:r>
            <a:endParaRPr lang="nb-NO" dirty="0">
              <a:latin typeface="Arial" pitchFamily="34" charset="0"/>
              <a:cs typeface="Arial" pitchFamily="34" charset="0"/>
            </a:endParaRPr>
          </a:p>
          <a:p>
            <a:r>
              <a:rPr lang="nb-NO" sz="1200" dirty="0">
                <a:latin typeface="Arial"/>
                <a:cs typeface="Arial"/>
              </a:rPr>
              <a:t>Personer som på grunn av et rusmiddelproblem mottar tjenester etter helse- og omsorgstjenestelovens § 3-2 første ledd nr. 6 bokstav b eller § 3-6 punkt nr. 2</a:t>
            </a:r>
          </a:p>
          <a:p>
            <a:r>
              <a:rPr lang="nb-NO" sz="1200" dirty="0">
                <a:latin typeface="Arial" charset="0"/>
              </a:rPr>
              <a:t>Personer under LAR-behandling</a:t>
            </a:r>
          </a:p>
          <a:p>
            <a:br>
              <a:rPr lang="nb-NO" sz="1200" dirty="0">
                <a:latin typeface="Arial" charset="0"/>
              </a:rPr>
            </a:br>
            <a:r>
              <a:rPr lang="nb-NO" sz="1200" b="1" dirty="0">
                <a:solidFill>
                  <a:srgbClr val="800000"/>
                </a:solidFill>
                <a:latin typeface="Arial" charset="0"/>
              </a:rPr>
              <a:t>Du får:</a:t>
            </a:r>
          </a:p>
          <a:p>
            <a:pPr>
              <a:buFontTx/>
              <a:buChar char="•"/>
            </a:pPr>
            <a:r>
              <a:rPr lang="nb-NO" sz="1200" dirty="0">
                <a:latin typeface="Arial" charset="0"/>
              </a:rPr>
              <a:t> Gratis tannbehandling i den offentlige tannhelsetjenesten </a:t>
            </a:r>
          </a:p>
          <a:p>
            <a:pPr>
              <a:buFontTx/>
              <a:buChar char="•"/>
            </a:pPr>
            <a:r>
              <a:rPr lang="nb-NO" sz="1200" dirty="0">
                <a:latin typeface="Arial"/>
                <a:cs typeface="Arial"/>
              </a:rPr>
              <a:t> Reiseutgifter dekket etter fylkeskommunens bestemmelser</a:t>
            </a:r>
            <a:endParaRPr lang="nb-NO" sz="1200" dirty="0">
              <a:latin typeface="Arial" charset="0"/>
              <a:cs typeface="Arial"/>
            </a:endParaRPr>
          </a:p>
          <a:p>
            <a:br>
              <a:rPr lang="nb-NO" sz="1200" b="1" dirty="0">
                <a:solidFill>
                  <a:srgbClr val="800000"/>
                </a:solidFill>
                <a:latin typeface="Arial" charset="0"/>
                <a:cs typeface="Arial"/>
              </a:rPr>
            </a:br>
            <a:r>
              <a:rPr lang="nb-NO" sz="1200" b="1" dirty="0">
                <a:solidFill>
                  <a:srgbClr val="800000"/>
                </a:solidFill>
                <a:latin typeface="Arial"/>
                <a:cs typeface="Arial"/>
              </a:rPr>
              <a:t>Jeg samtykker til at (sett kryss):</a:t>
            </a:r>
            <a:br>
              <a:rPr lang="nb-NO" sz="1200" b="1" dirty="0">
                <a:solidFill>
                  <a:srgbClr val="800000"/>
                </a:solidFill>
                <a:latin typeface="Arial" charset="0"/>
                <a:cs typeface="Arial"/>
              </a:rPr>
            </a:br>
            <a:r>
              <a:rPr lang="nb-NO" sz="1200" dirty="0">
                <a:latin typeface="Arial"/>
                <a:cs typeface="Arial"/>
              </a:rPr>
              <a:t>Den offentlige tannhelsetjenesten får disse opplysningene om meg</a:t>
            </a:r>
          </a:p>
          <a:p>
            <a:r>
              <a:rPr lang="nb-NO" sz="1200" dirty="0">
                <a:latin typeface="Arial"/>
                <a:cs typeface="Arial"/>
              </a:rPr>
              <a:t>Den offentlige tannhelsetjenesten og kommunen utveksler helseopplysninger</a:t>
            </a:r>
          </a:p>
          <a:p>
            <a:r>
              <a:rPr lang="nb-NO" sz="1200" dirty="0">
                <a:latin typeface="Arial" charset="0"/>
              </a:rPr>
              <a:t>Den offentlige tannhelsetjenesten kontakter meg og innkaller meg til undersøkelse</a:t>
            </a:r>
          </a:p>
          <a:p>
            <a:pPr>
              <a:spcBef>
                <a:spcPct val="50000"/>
              </a:spcBef>
            </a:pPr>
            <a:endParaRPr lang="nb-NO" sz="1200" b="1" dirty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666626" y="5581743"/>
            <a:ext cx="5638800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 b="1" dirty="0">
                <a:latin typeface="Arial" charset="0"/>
              </a:rPr>
              <a:t>Navn:                                                     </a:t>
            </a:r>
            <a:r>
              <a:rPr lang="nb-NO" sz="1000" b="1" dirty="0" err="1">
                <a:latin typeface="Arial" charset="0"/>
              </a:rPr>
              <a:t>Personnr</a:t>
            </a:r>
            <a:r>
              <a:rPr lang="nb-NO" sz="1000" b="1" dirty="0">
                <a:latin typeface="Arial" charset="0"/>
              </a:rPr>
              <a:t>. (11 siffer):</a:t>
            </a:r>
            <a:r>
              <a:rPr lang="nb-NO" sz="1200" b="1" dirty="0">
                <a:latin typeface="Arial" charset="0"/>
              </a:rPr>
              <a:t> </a:t>
            </a:r>
            <a:r>
              <a:rPr lang="nb-NO" sz="1000" b="1" dirty="0">
                <a:latin typeface="Arial" charset="0"/>
              </a:rPr>
              <a:t>	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666626" y="5863426"/>
            <a:ext cx="5638800" cy="284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 b="1">
                <a:latin typeface="Arial" charset="0"/>
              </a:rPr>
              <a:t>Adresse: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666626" y="6140519"/>
            <a:ext cx="5638800" cy="284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 b="1" dirty="0" err="1">
                <a:latin typeface="Arial" charset="0"/>
              </a:rPr>
              <a:t>Postnr</a:t>
            </a:r>
            <a:r>
              <a:rPr lang="nb-NO" sz="1200" b="1" dirty="0">
                <a:latin typeface="Arial" charset="0"/>
              </a:rPr>
              <a:t>:                        Sted:                                                  Tlf.: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666626" y="6429095"/>
            <a:ext cx="5638800" cy="284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 b="1" dirty="0">
                <a:latin typeface="Arial" charset="0"/>
              </a:rPr>
              <a:t>Underskrift:                                                                            Dato: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66626" y="7928705"/>
            <a:ext cx="5638800" cy="5539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 b="1" dirty="0">
                <a:latin typeface="Arial" charset="0"/>
              </a:rPr>
              <a:t>Navn kontaktperson:                                                             Tlf.: </a:t>
            </a:r>
          </a:p>
          <a:p>
            <a:pPr>
              <a:spcBef>
                <a:spcPct val="50000"/>
              </a:spcBef>
            </a:pPr>
            <a:r>
              <a:rPr lang="nb-NO" sz="1200" b="1" dirty="0">
                <a:latin typeface="Arial" charset="0"/>
              </a:rPr>
              <a:t>Distrikt/område: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666626" y="8469992"/>
            <a:ext cx="5638800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 b="1" dirty="0">
                <a:latin typeface="Arial" charset="0"/>
              </a:rPr>
              <a:t>Kontaktpersons underskrift:                                                 Dato: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839787" y="7361211"/>
            <a:ext cx="56388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Fullstendig utfylt skjema må leveres til tannklinikken for at tilbudet skal tre i kraft</a:t>
            </a:r>
            <a:endParaRPr lang="nb-NO" sz="1200" b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152400" y="9448800"/>
            <a:ext cx="6477000" cy="0"/>
          </a:xfrm>
          <a:prstGeom prst="line">
            <a:avLst/>
          </a:prstGeom>
          <a:noFill/>
          <a:ln w="28575">
            <a:solidFill>
              <a:srgbClr val="EFE3BD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615008" y="2614228"/>
            <a:ext cx="152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617042" y="2208106"/>
            <a:ext cx="152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620688" y="3138128"/>
            <a:ext cx="152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9" name="Rectangle 33"/>
          <p:cNvSpPr>
            <a:spLocks noChangeArrowheads="1"/>
          </p:cNvSpPr>
          <p:nvPr/>
        </p:nvSpPr>
        <p:spPr bwMode="auto">
          <a:xfrm>
            <a:off x="615008" y="2411596"/>
            <a:ext cx="152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9198935C-6081-4CEB-834A-8EE76814E8ED}"/>
              </a:ext>
            </a:extLst>
          </p:cNvPr>
          <p:cNvSpPr txBox="1"/>
          <p:nvPr/>
        </p:nvSpPr>
        <p:spPr>
          <a:xfrm>
            <a:off x="5301208" y="344488"/>
            <a:ext cx="1023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latin typeface="Garamond" panose="02020404030301010803" pitchFamily="18" charset="0"/>
              </a:rPr>
              <a:t>2025</a:t>
            </a:r>
          </a:p>
        </p:txBody>
      </p:sp>
      <p:sp>
        <p:nvSpPr>
          <p:cNvPr id="25" name="Text Box 16">
            <a:extLst>
              <a:ext uri="{FF2B5EF4-FFF2-40B4-BE49-F238E27FC236}">
                <a16:creationId xmlns:a16="http://schemas.microsoft.com/office/drawing/2014/main" id="{EF4742AE-8A28-4D7F-9183-A100C6DFC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626" y="6698798"/>
            <a:ext cx="5638800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 b="1" dirty="0">
                <a:latin typeface="Arial" charset="0"/>
              </a:rPr>
              <a:t>Navn på pårørende/ verge:                                                   Mobil:</a:t>
            </a:r>
          </a:p>
        </p:txBody>
      </p:sp>
      <p:sp>
        <p:nvSpPr>
          <p:cNvPr id="26" name="Rectangle 31">
            <a:extLst>
              <a:ext uri="{FF2B5EF4-FFF2-40B4-BE49-F238E27FC236}">
                <a16:creationId xmlns:a16="http://schemas.microsoft.com/office/drawing/2014/main" id="{1AE0FE65-B298-4AD5-8527-8D562B8AD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008" y="3498057"/>
            <a:ext cx="152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212BDD77-EE79-4D29-BE24-BEFF98B63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008" y="4752197"/>
            <a:ext cx="152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31" name="Rectangle 31">
            <a:extLst>
              <a:ext uri="{FF2B5EF4-FFF2-40B4-BE49-F238E27FC236}">
                <a16:creationId xmlns:a16="http://schemas.microsoft.com/office/drawing/2014/main" id="{11E370BD-CA3A-4F03-8502-BDAD1B4A3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688" y="4945155"/>
            <a:ext cx="152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3" name="Rectangle 31">
            <a:extLst>
              <a:ext uri="{FF2B5EF4-FFF2-40B4-BE49-F238E27FC236}">
                <a16:creationId xmlns:a16="http://schemas.microsoft.com/office/drawing/2014/main" id="{4313ADBD-43DC-D103-77A1-4A7F59AB1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688" y="5148241"/>
            <a:ext cx="152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4" name="Text Box 16">
            <a:extLst>
              <a:ext uri="{FF2B5EF4-FFF2-40B4-BE49-F238E27FC236}">
                <a16:creationId xmlns:a16="http://schemas.microsoft.com/office/drawing/2014/main" id="{F056E1ED-680E-DF6F-CBD3-D1EFD2CC4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626" y="6979860"/>
            <a:ext cx="5638800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 b="1" dirty="0">
                <a:latin typeface="Arial" charset="0"/>
              </a:rPr>
              <a:t>Navn på ev tidligere tannlege: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B0E9FB06-50F7-46BD-D955-4E31F0550C79}"/>
              </a:ext>
            </a:extLst>
          </p:cNvPr>
          <p:cNvSpPr txBox="1"/>
          <p:nvPr/>
        </p:nvSpPr>
        <p:spPr>
          <a:xfrm>
            <a:off x="666626" y="8914453"/>
            <a:ext cx="563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400" dirty="0">
                <a:latin typeface="Arial" panose="020B0604020202020204" pitchFamily="34" charset="0"/>
                <a:cs typeface="Arial" panose="020B0604020202020204" pitchFamily="34" charset="0"/>
              </a:rPr>
              <a:t>Jeg takker nei til tannhelsetjenestens tilbud om fri tannbehandling</a:t>
            </a:r>
          </a:p>
        </p:txBody>
      </p:sp>
      <p:sp>
        <p:nvSpPr>
          <p:cNvPr id="6" name="Rectangle 31">
            <a:extLst>
              <a:ext uri="{FF2B5EF4-FFF2-40B4-BE49-F238E27FC236}">
                <a16:creationId xmlns:a16="http://schemas.microsoft.com/office/drawing/2014/main" id="{5EA611E9-252B-15DA-824F-48A9E8400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275" y="9002149"/>
            <a:ext cx="152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DEC167D7-CA80-45A1-A225-535A7EBAB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800" y="98425"/>
            <a:ext cx="6262401" cy="9709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28519081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 utforming">
  <a:themeElements>
    <a:clrScheme name="Standard utform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 utform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Metadata xmlns="d46d3de9-0e5b-439b-8089-741156e7b3ac" xsi:nil="true"/>
    <MediaServiceFastMetadata xmlns="d46d3de9-0e5b-439b-8089-741156e7b3a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3FF0303F13AA0428799BD2138F30CB9" ma:contentTypeVersion="12" ma:contentTypeDescription="Opprett et nytt dokument." ma:contentTypeScope="" ma:versionID="8a0a130671c88bf83e6fd7bfacf61aa4">
  <xsd:schema xmlns:xsd="http://www.w3.org/2001/XMLSchema" xmlns:xs="http://www.w3.org/2001/XMLSchema" xmlns:p="http://schemas.microsoft.com/office/2006/metadata/properties" xmlns:ns2="d46d3de9-0e5b-439b-8089-741156e7b3ac" xmlns:ns3="35d3f34f-7fbc-4599-aa98-2a659a7e2123" targetNamespace="http://schemas.microsoft.com/office/2006/metadata/properties" ma:root="true" ma:fieldsID="fa7d01fdece4aed73d916256e9d796cd" ns2:_="" ns3:_="">
    <xsd:import namespace="d46d3de9-0e5b-439b-8089-741156e7b3ac"/>
    <xsd:import namespace="35d3f34f-7fbc-4599-aa98-2a659a7e21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6d3de9-0e5b-439b-8089-741156e7b3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d3f34f-7fbc-4599-aa98-2a659a7e212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C6734B-560C-44EB-8955-BE5D62CB4C5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46d3de9-0e5b-439b-8089-741156e7b3ac"/>
    <ds:schemaRef ds:uri="http://purl.org/dc/elements/1.1/"/>
    <ds:schemaRef ds:uri="http://schemas.microsoft.com/office/2006/metadata/properties"/>
    <ds:schemaRef ds:uri="35d3f34f-7fbc-4599-aa98-2a659a7e212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B48696-EC95-4AA6-9E25-E8C2F3DDDE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CE6EE2-8FC4-427C-92BF-2778182456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6d3de9-0e5b-439b-8089-741156e7b3ac"/>
    <ds:schemaRef ds:uri="35d3f34f-7fbc-4599-aa98-2a659a7e21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b6334d01-13b9-4531-a3a6-532e479d9a1a}" enabled="0" method="" siteId="{b6334d01-13b9-4531-a3a6-532e479d9a1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236</Words>
  <Application>Microsoft Office PowerPoint</Application>
  <PresentationFormat>A4 (210 x 297 mm)</PresentationFormat>
  <Paragraphs>27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7" baseType="lpstr">
      <vt:lpstr>Arial</vt:lpstr>
      <vt:lpstr>Calibri</vt:lpstr>
      <vt:lpstr>Garamond</vt:lpstr>
      <vt:lpstr>Times New Roman</vt:lpstr>
      <vt:lpstr>Standard utforming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Elisabeth Sæther</dc:creator>
  <cp:lastModifiedBy>Bjørnar Hafell</cp:lastModifiedBy>
  <cp:revision>6</cp:revision>
  <dcterms:created xsi:type="dcterms:W3CDTF">2020-12-21T08:28:58Z</dcterms:created>
  <dcterms:modified xsi:type="dcterms:W3CDTF">2025-01-06T09:40:12Z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0x01010083FF0303F13AA0428799BD2138F30CB9</vt:lpwstr>
  </property>
</Properties>
</file>